
<file path=[Content_Types].xml><?xml version="1.0" encoding="utf-8"?>
<Types xmlns="http://schemas.openxmlformats.org/package/2006/content-types">
  <Default Extension="jpeg" ContentType="image/jpeg"/>
  <Default Extension="jpg" ContentType="image/jp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6.jpg" ContentType="image/jpeg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media/image9.jpg" ContentType="image/jpeg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72" r:id="rId6"/>
    <p:sldId id="271" r:id="rId7"/>
    <p:sldId id="273" r:id="rId8"/>
    <p:sldId id="274" r:id="rId9"/>
    <p:sldId id="275" r:id="rId10"/>
    <p:sldId id="276" r:id="rId11"/>
    <p:sldId id="277" r:id="rId12"/>
    <p:sldId id="260" r:id="rId13"/>
    <p:sldId id="261" r:id="rId14"/>
    <p:sldId id="262" r:id="rId15"/>
    <p:sldId id="263" r:id="rId16"/>
    <p:sldId id="264" r:id="rId17"/>
    <p:sldId id="265" r:id="rId18"/>
    <p:sldId id="266" r:id="rId19"/>
    <p:sldId id="267" r:id="rId20"/>
    <p:sldId id="268" r:id="rId21"/>
    <p:sldId id="269" r:id="rId22"/>
    <p:sldId id="270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 varScale="1">
        <p:scale>
          <a:sx n="156" d="100"/>
          <a:sy n="156" d="100"/>
        </p:scale>
        <p:origin x="34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40335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5D3D5-A67B-98BD-F5B1-DA1913FBFD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D9DF3D-DFD1-3FFD-24A7-E77DAFF0EC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E0BA72-F941-4289-80CD-64AC773414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A10890-0973-DEFA-448E-D4ED0CB98B3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8530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6ADDDF-335A-23C8-68EA-8E47E9D95B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CE71FF-1E5E-CD76-7612-22B3E536F3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A2D387-782F-5B42-83C3-2825AFC735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AF5300-97F4-9B2A-B9BA-AE5C0DB82F6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7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38615-79FA-6C28-D621-9AF99D209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5525C4-D9C7-3C31-0A7F-08E9156C23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E9E82E-5A9B-C12A-7694-762531C854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6859E3-FC52-AFAF-0BB1-4B95F89B16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8211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0356F-7FF8-48F6-5180-7B43BCCC2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476C86E-2908-7FF0-CEB8-11A793FB50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103B5A-A7DC-B95F-7532-75E405381E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AE4AFC-DA97-979D-D8BE-312F74324F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2847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A3098D-1D7F-3686-8583-F164B17AE3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C52F06-D7FE-7DD1-B267-352E1DA3A2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90F836-538C-9B6B-AC61-1B64E981BE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BFAF67-8D54-D06B-0DCA-339910103D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2394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A48803-5348-5919-4B3A-7A66A2AA35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93577A-79EF-091E-32D8-09216018FB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936DCA-9EF5-6F1F-6C7D-909C425E18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2D6580-8E2F-00C2-B14A-6297E25415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06361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9C8BE9-C2F5-893E-FB9C-B9F0868F1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36CD48-3F8C-67DD-D6AD-CC8FF8E1B6E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C29C0B-5052-5CF6-0C13-254A62285F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1401F0-662E-269E-4E8E-4D7F3B9BC5F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0753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5D652-4508-642C-FE31-5C5CC5621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63DBCF-1DA5-53E6-FD0F-F27F1AE6DD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069507-9839-F56C-B121-9D001BDEB2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A44961-6AAF-5823-01F0-E6368EBDA16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23056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E3A073-8C25-9AD2-BB9A-5A2F94E49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5DF39C-BF44-6AE2-DF31-FCFE3B0BB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1CBBA53-A06A-05EB-6CBA-A97844ABF0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3E94AB-6480-8EFF-60E9-70EFFB2AE1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1010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EF83E5-F83E-A57A-CEC2-13D98579B4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3A1E20-5A77-7B92-3028-5EDE373846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D88372-58AA-2D74-F52C-AD28E96DFF6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6F58E9-CF5A-D537-FEC6-18679ADC1F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62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07706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5.png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1/workspace/images/image-dc99ab6488b37de7580c503d0f4ae9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5120" y="1900518"/>
            <a:ext cx="5212080" cy="3056963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77240" y="1195140"/>
            <a:ext cx="274320" cy="274320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5" name="Text 2"/>
          <p:cNvSpPr/>
          <p:nvPr/>
        </p:nvSpPr>
        <p:spPr>
          <a:xfrm>
            <a:off x="731520" y="238023"/>
            <a:ext cx="11050978" cy="7461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0000"/>
              </a:lnSpc>
              <a:buNone/>
            </a:pPr>
            <a:r>
              <a:rPr lang="cs-CZ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</a:t>
            </a:r>
            <a:r>
              <a:rPr lang="en-US" sz="48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tyl</a:t>
            </a:r>
            <a:r>
              <a:rPr lang="cs-CZ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</a:t>
            </a:r>
            <a:r>
              <a:rPr lang="en-US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(školy) </a:t>
            </a:r>
            <a:r>
              <a:rPr lang="en-US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karate</a:t>
            </a:r>
            <a:r>
              <a:rPr lang="cs-CZ" sz="48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kata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1377533" y="1097420"/>
            <a:ext cx="5943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Shotokan · Wado</a:t>
            </a:r>
            <a:r>
              <a:rPr lang="cs-CZ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· </a:t>
            </a:r>
            <a:r>
              <a:rPr lang="en-US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Goju</a:t>
            </a:r>
            <a:r>
              <a:rPr lang="cs-CZ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· </a:t>
            </a:r>
            <a:r>
              <a:rPr lang="en-US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Shito</a:t>
            </a:r>
            <a:r>
              <a:rPr lang="cs-CZ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· K</a:t>
            </a:r>
            <a:r>
              <a:rPr lang="cs-CZ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</a:t>
            </a:r>
            <a:r>
              <a:rPr lang="en-US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</a:t>
            </a:r>
            <a:r>
              <a:rPr lang="cs-CZ" sz="1800" i="1" dirty="0" err="1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</a:t>
            </a:r>
            <a:r>
              <a:rPr lang="en-US" sz="1800" i="1" dirty="0">
                <a:solidFill>
                  <a:srgbClr val="8E2420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914399" y="1900518"/>
            <a:ext cx="5181601" cy="3056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en-US" sz="3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cs-CZ" sz="3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cs-CZ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H</a:t>
            </a:r>
            <a:r>
              <a:rPr lang="en-US" sz="3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istorie</a:t>
            </a: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cs-CZ" sz="3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cs-CZ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r>
              <a:rPr lang="en-US" sz="3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akladatelé</a:t>
            </a: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cs-CZ" sz="3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cs-CZ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Z</a:t>
            </a:r>
            <a:r>
              <a:rPr lang="en-US" sz="3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ákladní</a:t>
            </a: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3600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principy</a:t>
            </a: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cs-CZ" sz="3600" dirty="0"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0" indent="0">
              <a:buNone/>
            </a:pPr>
            <a:r>
              <a:rPr lang="en-US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· </a:t>
            </a:r>
            <a:r>
              <a:rPr lang="cs-CZ" sz="360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Kata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ÚVOD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Původ a cesta karate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612648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—"/>
            </a:pP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Karate vzniklo v Rjúkjúském království (Okinawa) spojením domácího bojového umění „te“ s čínským kung-fu.</a:t>
            </a:r>
            <a:endParaRPr lang="en-US" sz="17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—"/>
            </a:pP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Formovalo se do tří regionálních škol — Shuri-te, Naha-te a Tomari-te.</a:t>
            </a:r>
            <a:endParaRPr lang="en-US" sz="1700" dirty="0"/>
          </a:p>
          <a:p>
            <a:pPr marL="342900" indent="-342900">
              <a:lnSpc>
                <a:spcPct val="108000"/>
              </a:lnSpc>
              <a:spcAft>
                <a:spcPts val="1200"/>
              </a:spcAft>
              <a:buSzPct val="100000"/>
              <a:buChar char="—"/>
            </a:pP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Roku 1922 ho Gi</a:t>
            </a:r>
            <a:r>
              <a:rPr lang="cs-CZ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</a:t>
            </a: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</a:t>
            </a:r>
            <a:r>
              <a:rPr lang="en-US" sz="170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Funako</a:t>
            </a:r>
            <a:r>
              <a:rPr lang="cs-CZ" sz="170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r>
              <a:rPr lang="en-US" sz="170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představil v Japonsku, kde se zrodilo „karate-dó“ — cesta prázdné ruky.</a:t>
            </a:r>
            <a:endParaRPr lang="en-US" sz="170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70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 těchto pevninských kořenů vznikly moderní styly, jež se prostřednictvím univerzit, federací a poválečných turné rozšířily do celého světa.</a:t>
            </a:r>
            <a:endParaRPr lang="en-US" sz="1700" dirty="0"/>
          </a:p>
        </p:txBody>
      </p:sp>
      <p:pic>
        <p:nvPicPr>
          <p:cNvPr id="6" name="Image 0" descr="/agent/turn1/workspace/images/image-59d55b55e93dd02d22b853107e40de59.jpg"/>
          <p:cNvPicPr>
            <a:picLocks noChangeAspect="1"/>
          </p:cNvPicPr>
          <p:nvPr/>
        </p:nvPicPr>
        <p:blipFill>
          <a:blip r:embed="rId3"/>
          <a:srcRect l="14341" r="14341"/>
          <a:stretch/>
        </p:blipFill>
        <p:spPr>
          <a:xfrm>
            <a:off x="7360920" y="1691640"/>
            <a:ext cx="4206240" cy="393192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60920" y="5742432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6E655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Okinawa — kolébka karate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1 — LINIE SHURI-TE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Shotokan — vznik a historie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77239" y="1828800"/>
            <a:ext cx="5944647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Funako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(1868–1957). Jeho syn Gigo (Jošitaka)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Funako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(1906–1945) rozvinul moderní podobu stylu.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datován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roku 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1928, první dódžó Shotokan postaveno 1936. Název: „Shoto“ (šum borovic) + „kan“ (hala).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PŮVOD A LINIE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Vychází z okinawských škol Shorin-rjú a Shorei-rjú (Shuri-te).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Funako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byl žákem Anko Itosua a Anko Azata — je zván „otcem moderního karate“.</a:t>
            </a:r>
            <a:endParaRPr lang="en-US" sz="1250" dirty="0"/>
          </a:p>
        </p:txBody>
      </p:sp>
      <p:pic>
        <p:nvPicPr>
          <p:cNvPr id="7" name="Obrázek 6" descr="Gichin Funakoshi - Karate Master and Leading Figure in Martial Arts History">
            <a:extLst>
              <a:ext uri="{FF2B5EF4-FFF2-40B4-BE49-F238E27FC236}">
                <a16:creationId xmlns:a16="http://schemas.microsoft.com/office/drawing/2014/main" id="{37D2FEE7-1EC9-5D73-F786-270D090EF5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77948" y="1689377"/>
            <a:ext cx="2801825" cy="358063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1 — LINIE SHURI-TE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Shotokan — principy a katy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PRINCIPY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1997560"/>
            <a:ext cx="4099561" cy="243258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Hluboké, dlouhé a nízké postoje pro stabilitu a maximální sílu.</a:t>
            </a:r>
            <a:endParaRPr lang="en-US" sz="1650" dirty="0"/>
          </a:p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Dynamické, přímočaré techniky — důraz na rychlost a explozivní kime.</a:t>
            </a:r>
            <a:endParaRPr lang="en-US" sz="165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Trénink dělen na kihon, kata a kumite; cesta budování charakteru.</a:t>
            </a:r>
            <a:endParaRPr lang="en-US" sz="1650" dirty="0"/>
          </a:p>
        </p:txBody>
      </p:sp>
      <p:sp>
        <p:nvSpPr>
          <p:cNvPr id="7" name="Shape 5"/>
          <p:cNvSpPr/>
          <p:nvPr/>
        </p:nvSpPr>
        <p:spPr>
          <a:xfrm>
            <a:off x="7315200" y="205564"/>
            <a:ext cx="3329533" cy="6565184"/>
          </a:xfrm>
          <a:prstGeom prst="rect">
            <a:avLst/>
          </a:prstGeom>
          <a:solidFill>
            <a:srgbClr val="F8F2E4"/>
          </a:solidFill>
          <a:ln w="12700">
            <a:solidFill>
              <a:srgbClr val="D9CDB4"/>
            </a:solidFill>
            <a:prstDash val="solid"/>
          </a:ln>
          <a:effectLst>
            <a:outerShdw blurRad="889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8" name="Shape 6"/>
          <p:cNvSpPr/>
          <p:nvPr/>
        </p:nvSpPr>
        <p:spPr>
          <a:xfrm>
            <a:off x="7315200" y="205564"/>
            <a:ext cx="3329533" cy="566928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9" name="Text 7"/>
          <p:cNvSpPr/>
          <p:nvPr/>
        </p:nvSpPr>
        <p:spPr>
          <a:xfrm>
            <a:off x="7543800" y="205564"/>
            <a:ext cx="31009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</a:t>
            </a: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(26 – 29)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7607807" y="829244"/>
            <a:ext cx="3036925" cy="582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Heian (</a:t>
            </a: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Godan)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Tekki 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(</a:t>
            </a: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Bassai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Kanku Dai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Goju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Shiho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Hangetsu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Gangaku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Jion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Jiin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Jitte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Meikyo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Wankan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Sochin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Chinte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Niju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Shiho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Unsu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(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Taikyoku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–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Sandan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)</a:t>
            </a:r>
            <a:endParaRPr lang="en-US" sz="1600" dirty="0"/>
          </a:p>
        </p:txBody>
      </p:sp>
      <p:pic>
        <p:nvPicPr>
          <p:cNvPr id="12" name="Kanazawa - Jak se to řekne japonsky">
            <a:hlinkClick r:id="" action="ppaction://media"/>
            <a:extLst>
              <a:ext uri="{FF2B5EF4-FFF2-40B4-BE49-F238E27FC236}">
                <a16:creationId xmlns:a16="http://schemas.microsoft.com/office/drawing/2014/main" id="{5213BBBE-ACDB-1DD9-79C0-259DFB842EA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726583" y="4498606"/>
            <a:ext cx="3029523" cy="2272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16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431425" y="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Výslovnost názvů s vysvětlením</a:t>
            </a:r>
            <a:endParaRPr lang="en-US" sz="3000" dirty="0"/>
          </a:p>
        </p:txBody>
      </p:sp>
      <p:pic>
        <p:nvPicPr>
          <p:cNvPr id="11" name="How to Pronounce Japanese Kata Names">
            <a:hlinkClick r:id="" action="ppaction://media"/>
            <a:extLst>
              <a:ext uri="{FF2B5EF4-FFF2-40B4-BE49-F238E27FC236}">
                <a16:creationId xmlns:a16="http://schemas.microsoft.com/office/drawing/2014/main" id="{68AD5F7D-DAF6-E2A9-B2A4-FCF354A871C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81199" y="729724"/>
            <a:ext cx="10739597" cy="6041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13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709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A0ED7D-806D-8ACE-F7CC-7B1C9F208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>
            <a:extLst>
              <a:ext uri="{FF2B5EF4-FFF2-40B4-BE49-F238E27FC236}">
                <a16:creationId xmlns:a16="http://schemas.microsoft.com/office/drawing/2014/main" id="{C52A6FE7-5778-5C57-2038-82375ECF013D}"/>
              </a:ext>
            </a:extLst>
          </p:cNvPr>
          <p:cNvSpPr txBox="1"/>
          <p:nvPr/>
        </p:nvSpPr>
        <p:spPr>
          <a:xfrm>
            <a:off x="0" y="0"/>
            <a:ext cx="8022478" cy="579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30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Významy názvů </a:t>
            </a:r>
            <a:r>
              <a:rPr lang="cs-CZ" sz="30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Shotokan</a:t>
            </a:r>
            <a:r>
              <a:rPr lang="cs-CZ" sz="30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kata</a:t>
            </a:r>
            <a:endParaRPr lang="cs-CZ" sz="3000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ovéPole 10">
            <a:extLst>
              <a:ext uri="{FF2B5EF4-FFF2-40B4-BE49-F238E27FC236}">
                <a16:creationId xmlns:a16="http://schemas.microsoft.com/office/drawing/2014/main" id="{3A5710C8-51EB-F5F1-82CA-8C50DF944858}"/>
              </a:ext>
            </a:extLst>
          </p:cNvPr>
          <p:cNvSpPr txBox="1"/>
          <p:nvPr/>
        </p:nvSpPr>
        <p:spPr>
          <a:xfrm>
            <a:off x="128874" y="810073"/>
            <a:ext cx="10322288" cy="61118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Heian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平安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1–5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Klid, mír, rovnováha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平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rovný, klidný;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安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mír, bezpečí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Základní kata pro získání „klidné mysli“ a stabilního základu.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Poznámka: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Původně 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Pinan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(okinawská výslovnost),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Funakoshi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změnil na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Heian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Tekki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鉄騎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1–3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Železný jezdec / železný rytíř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鉄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tetsu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železo;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騎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jezdec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Kata v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kiba-dachi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— stabilita, síla, „pevnost jako železo“.</a:t>
            </a:r>
          </a:p>
          <a:p>
            <a:pPr lvl="0">
              <a:lnSpc>
                <a:spcPct val="115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endParaRPr lang="cs-CZ" sz="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Bassai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Dai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/ </a:t>
            </a: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Bassai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抜塞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Průlom pevnosti / prolomení opevnění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抜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batsu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prorazit;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塞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sai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pevnost, překážka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Explozivní energie, „prorazit bariéru“.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117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7AC2BA-34F9-F8C1-5D58-A5F9F7B7DE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EE39E3BE-96DA-F5A4-0BC7-7112A63638A5}"/>
              </a:ext>
            </a:extLst>
          </p:cNvPr>
          <p:cNvSpPr txBox="1"/>
          <p:nvPr/>
        </p:nvSpPr>
        <p:spPr>
          <a:xfrm>
            <a:off x="42959" y="211365"/>
            <a:ext cx="10586174" cy="63478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Kanku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Dai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/ </a:t>
            </a: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Kanku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観空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Pozorování nebe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観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kan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pozorovat;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空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nebe, prázdnota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Úvodní gesto (ruce nad hlavou) symbolizuje „dívání se do nebe“.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Historie: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Původně </a:t>
            </a:r>
            <a:r>
              <a:rPr lang="cs-CZ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Kushanku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podle čínského mistra </a:t>
            </a:r>
            <a:r>
              <a:rPr lang="cs-CZ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Kūsankū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Enpi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燕飛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Let vlaštovky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燕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vlaštovka;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飛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letět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Rychlé změny směru, lehkost, výbušnost.</a:t>
            </a: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Jion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慈恩</a:t>
            </a: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Laskavá milost / soucitná dobrota</a:t>
            </a:r>
            <a:endParaRPr lang="cs-CZ" kern="100" dirty="0">
              <a:effectLst/>
              <a:latin typeface="Georgia" panose="02040502050405020303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慈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soucit; </a:t>
            </a:r>
            <a:r>
              <a:rPr lang="en-US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MS Gothic" panose="020B0609070205080204" pitchFamily="49" charset="-128"/>
              </a:rPr>
              <a:t>恩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on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milost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Tradiční, „chrámová“ kata.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Historie: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Pravděpodobně odkaz na buddhistický chrám </a:t>
            </a:r>
            <a:r>
              <a:rPr lang="cs-CZ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Jion</a:t>
            </a:r>
            <a:r>
              <a:rPr lang="cs-CZ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-ji</a:t>
            </a:r>
            <a:r>
              <a:rPr lang="cs-CZ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714624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4528CE-D4E0-0F5A-0295-90607F745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8815C7EB-14F9-FFB6-4675-CB929E9CA220}"/>
              </a:ext>
            </a:extLst>
          </p:cNvPr>
          <p:cNvSpPr txBox="1"/>
          <p:nvPr/>
        </p:nvSpPr>
        <p:spPr>
          <a:xfrm>
            <a:off x="141149" y="525946"/>
            <a:ext cx="9004385" cy="5602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Jitte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十手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Deset rukou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十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deset;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手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ruka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Obrana proti více útočníkům; techniky připomínají policejní zbraň 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jitte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Jiin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慈陰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Soucitný stín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慈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soucit;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陰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stín, skrytost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Příbuzná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Jionu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pravděpodobně ze stejné „chrámové“ linie.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Hangetsu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半月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Poloviční měsíc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半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půl;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月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getsu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měsíc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Postoj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hangetsu-dachi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připomíná půlměsíc; kata je o dechu a síle.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7121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91FA28A-4B52-1088-A651-97A1964F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C8C5D110-BF6A-E213-A0D8-D4EA96AC9D68}"/>
              </a:ext>
            </a:extLst>
          </p:cNvPr>
          <p:cNvSpPr txBox="1"/>
          <p:nvPr/>
        </p:nvSpPr>
        <p:spPr>
          <a:xfrm>
            <a:off x="153423" y="421332"/>
            <a:ext cx="8992111" cy="5602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Gankaku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岩鶴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Skalní jeřáb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岩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skála;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鶴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kaku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jeřáb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Balanc, elegance, vysoké postoje (např. </a:t>
            </a:r>
            <a:r>
              <a:rPr lang="cs-CZ" sz="1800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tsuru-ashi-dachi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Sochin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壯鎮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Stabilní síla / pevná vláda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壯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so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síla;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鎮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uklidnit, stabilizovat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Silové techniky, pevné postoje, kontrola.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Nijushiho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二十四歩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24 kroků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二十四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nijushi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24;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歩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krok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Kata s 24 specifickými pohyby.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0314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FCA90A-9FF8-95B3-7892-35A490A16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C252DB6B-04A3-916B-8ED9-804D2790910E}"/>
              </a:ext>
            </a:extLst>
          </p:cNvPr>
          <p:cNvSpPr txBox="1"/>
          <p:nvPr/>
        </p:nvSpPr>
        <p:spPr>
          <a:xfrm>
            <a:off x="196381" y="629415"/>
            <a:ext cx="8949153" cy="56022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Chinte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珍手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Zvláštní / vzácné ruce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珍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chin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vzácný;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手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ruka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Neobvyklé techniky, měkké pohyby.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Meikyo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明鏡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Jasné zrcadlo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明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jasný;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鏡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kyo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zrcadlo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Čistota mysli, přesnost, „zrcadlení“ technik.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Wankan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王冠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Královská koruna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王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král;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冠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kan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koruna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Krátká, ale technicky náročná kata.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22757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8C06D2-7A6E-C3A9-0354-C1CD97B54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ovéPole 2">
            <a:extLst>
              <a:ext uri="{FF2B5EF4-FFF2-40B4-BE49-F238E27FC236}">
                <a16:creationId xmlns:a16="http://schemas.microsoft.com/office/drawing/2014/main" id="{FBAB35C0-68F5-E991-4033-932F800C3535}"/>
              </a:ext>
            </a:extLst>
          </p:cNvPr>
          <p:cNvSpPr txBox="1"/>
          <p:nvPr/>
        </p:nvSpPr>
        <p:spPr>
          <a:xfrm>
            <a:off x="104328" y="1456628"/>
            <a:ext cx="9041206" cy="3629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Gojushiho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Dai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/ </a:t>
            </a: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Sho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五十四歩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54 kroků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五十四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gojushi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54;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歩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krok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Velmi pokročilé kata s dlouhými sekvencemi.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05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Unsu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en-US" sz="1800" b="1" kern="100" dirty="0" err="1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雲手</a:t>
            </a: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Význam: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i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Ruce jako mraky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Etymologie: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雲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mrak; </a:t>
            </a:r>
            <a:r>
              <a:rPr lang="en-US" sz="1800" kern="100" dirty="0">
                <a:effectLst/>
                <a:latin typeface="MS Gothic" panose="020B0609070205080204" pitchFamily="49" charset="-128"/>
                <a:ea typeface="Aptos" panose="020B0004020202020204" pitchFamily="34" charset="0"/>
                <a:cs typeface="MS Gothic" panose="020B0609070205080204" pitchFamily="49" charset="-128"/>
              </a:rPr>
              <a:t>手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(</a:t>
            </a:r>
            <a:r>
              <a:rPr lang="cs-CZ" sz="1800" i="1" kern="100" dirty="0" err="1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su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= ruka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cs-CZ" sz="1800" b="1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Smysl:</a:t>
            </a:r>
            <a:r>
              <a:rPr lang="cs-CZ" sz="1800" kern="100" dirty="0">
                <a:effectLst/>
                <a:latin typeface="Georgia" panose="02040502050405020303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Plynulost, rotace, „mrakové“ pohyby, slavný výskok s otočkou.</a:t>
            </a:r>
            <a:endParaRPr lang="cs-CZ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094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2 — CESTA HARMONIE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Wado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vznik a historie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67665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nori 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Ots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uka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(1892–1982),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první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velmistr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Oficiálně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založen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1934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 r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1938 registrován u Dai Nippon Butoku Kai jako „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Šinšú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Wado-r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Karate-Džúdžucu“.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PŮVOD A LINIE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Fúze džúdžucu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Šindó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Jóšin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karate Gi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š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ina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Funakošiho, později i Čóki Motobua a Kenwa Mabuniho. „Wado“ = cesta harmonie a míru.</a:t>
            </a:r>
            <a:endParaRPr lang="en-US" sz="1250" dirty="0"/>
          </a:p>
        </p:txBody>
      </p:sp>
      <p:pic>
        <p:nvPicPr>
          <p:cNvPr id="7" name="Obrázek 6" descr="The Founder of Wadoryu – British Wadokai">
            <a:extLst>
              <a:ext uri="{FF2B5EF4-FFF2-40B4-BE49-F238E27FC236}">
                <a16:creationId xmlns:a16="http://schemas.microsoft.com/office/drawing/2014/main" id="{AD57B829-6519-DEC7-7CD9-ADAFC7603F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3655" y="1136272"/>
            <a:ext cx="2902636" cy="410992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2 — CESTA HARMONIE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Wado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principy a katy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PRINCIPY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5246632" cy="18625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Důraz na harmonii (wa) a plynulé, přirozené pohyby.</a:t>
            </a:r>
            <a:endParaRPr lang="en-US" sz="1650" dirty="0"/>
          </a:p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Uhýbání a posun těla (tai-sabaki) místo hrubé síly — využití energie soupeře.</a:t>
            </a:r>
            <a:endParaRPr lang="en-US" sz="165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Spojení úderů s technikami džúdžucu, jako jsou úchopy a hody.</a:t>
            </a:r>
            <a:endParaRPr lang="en-US" sz="1650" dirty="0"/>
          </a:p>
        </p:txBody>
      </p:sp>
      <p:sp>
        <p:nvSpPr>
          <p:cNvPr id="20" name="Shape 5">
            <a:extLst>
              <a:ext uri="{FF2B5EF4-FFF2-40B4-BE49-F238E27FC236}">
                <a16:creationId xmlns:a16="http://schemas.microsoft.com/office/drawing/2014/main" id="{D547CAEB-6F4C-A4D6-7017-36AF5940C076}"/>
              </a:ext>
            </a:extLst>
          </p:cNvPr>
          <p:cNvSpPr/>
          <p:nvPr/>
        </p:nvSpPr>
        <p:spPr>
          <a:xfrm>
            <a:off x="7315200" y="205564"/>
            <a:ext cx="3329533" cy="6565184"/>
          </a:xfrm>
          <a:prstGeom prst="rect">
            <a:avLst/>
          </a:prstGeom>
          <a:solidFill>
            <a:srgbClr val="F8F2E4"/>
          </a:solidFill>
          <a:ln w="12700">
            <a:solidFill>
              <a:srgbClr val="D9CDB4"/>
            </a:solidFill>
            <a:prstDash val="solid"/>
          </a:ln>
          <a:effectLst>
            <a:outerShdw blurRad="889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22" name="Shape 6">
            <a:extLst>
              <a:ext uri="{FF2B5EF4-FFF2-40B4-BE49-F238E27FC236}">
                <a16:creationId xmlns:a16="http://schemas.microsoft.com/office/drawing/2014/main" id="{105EE6EA-6389-6EA8-FD68-9EC4DAEDA6F7}"/>
              </a:ext>
            </a:extLst>
          </p:cNvPr>
          <p:cNvSpPr/>
          <p:nvPr/>
        </p:nvSpPr>
        <p:spPr>
          <a:xfrm>
            <a:off x="7315200" y="205564"/>
            <a:ext cx="3329533" cy="566928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24" name="Text 7">
            <a:extLst>
              <a:ext uri="{FF2B5EF4-FFF2-40B4-BE49-F238E27FC236}">
                <a16:creationId xmlns:a16="http://schemas.microsoft.com/office/drawing/2014/main" id="{BFBE8454-3392-BFD1-B2D8-8DE56D9F9D92}"/>
              </a:ext>
            </a:extLst>
          </p:cNvPr>
          <p:cNvSpPr/>
          <p:nvPr/>
        </p:nvSpPr>
        <p:spPr>
          <a:xfrm>
            <a:off x="7543800" y="205564"/>
            <a:ext cx="31009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</a:t>
            </a: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(22)</a:t>
            </a:r>
            <a:endParaRPr lang="en-US" sz="1700" dirty="0"/>
          </a:p>
        </p:txBody>
      </p:sp>
      <p:sp>
        <p:nvSpPr>
          <p:cNvPr id="26" name="Text 8">
            <a:extLst>
              <a:ext uri="{FF2B5EF4-FFF2-40B4-BE49-F238E27FC236}">
                <a16:creationId xmlns:a16="http://schemas.microsoft.com/office/drawing/2014/main" id="{C6491899-B7AB-0B69-6692-3A442FA6B43E}"/>
              </a:ext>
            </a:extLst>
          </p:cNvPr>
          <p:cNvSpPr/>
          <p:nvPr/>
        </p:nvSpPr>
        <p:spPr>
          <a:xfrm>
            <a:off x="7607807" y="829244"/>
            <a:ext cx="3036925" cy="582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Pinan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</a:t>
            </a: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odan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Godan)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Kušanku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Naihanči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Sandan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Passai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Seišan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Činto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Wanšu</a:t>
            </a:r>
            <a:endParaRPr lang="cs-CZ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Jion</a:t>
            </a:r>
            <a:endParaRPr lang="cs-CZ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Jitte</a:t>
            </a:r>
            <a:endParaRPr lang="cs-CZ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Rohai</a:t>
            </a:r>
            <a:endParaRPr lang="cs-CZ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Niju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Shiho</a:t>
            </a:r>
            <a:endParaRPr lang="cs-CZ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Ipairinpe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Anan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Niseiši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3 — TVRDOST A MĚKKOST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Goju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vznik a historie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67665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Choju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Mi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agi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(1888–1953).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Systém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pojmenován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Goju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roku 1929 — „tvrdo-měkký styl“ podle pojednání Bubishi.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PŮVOD A LINIE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Kořeny v okinawském Naha-te u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mistra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Higaonny (~14 let výuky), spojené s čínským kung-fu Bílého jeřába z provincie Fu-ťien.</a:t>
            </a:r>
            <a:endParaRPr lang="en-US" sz="1250" dirty="0"/>
          </a:p>
        </p:txBody>
      </p:sp>
      <p:pic>
        <p:nvPicPr>
          <p:cNvPr id="7" name="Obrázek 6" descr="Chōjun Miyagi 宮城 長順 – A.Tanzadeh, 8th Dan, Kyoshi of World Shitoryu Karate  Federation -糸東流空手">
            <a:extLst>
              <a:ext uri="{FF2B5EF4-FFF2-40B4-BE49-F238E27FC236}">
                <a16:creationId xmlns:a16="http://schemas.microsoft.com/office/drawing/2014/main" id="{7DF4C500-4406-F985-26C7-189FF5F200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3235" y="267282"/>
            <a:ext cx="4295775" cy="6477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3 — TVRDOST A MĚKKOST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566299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Goju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principy a katy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PRINCIPY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6126480" cy="1617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Rovnováha tvrdých (go) přímých úderů a měkkých (ju) kruhových pohybů.</a:t>
            </a:r>
            <a:endParaRPr lang="en-US" sz="1650" dirty="0"/>
          </a:p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Důraz na dechové techniky, kondici těla a vnitřní energii.</a:t>
            </a:r>
            <a:endParaRPr lang="en-US" sz="165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Duchovní a zenový rozvoj — „nejprve mysl, potom tělo“.</a:t>
            </a:r>
            <a:endParaRPr lang="en-US" sz="16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DA970745-9E0B-BFB4-52EB-2F81E0E4E2DB}"/>
              </a:ext>
            </a:extLst>
          </p:cNvPr>
          <p:cNvSpPr/>
          <p:nvPr/>
        </p:nvSpPr>
        <p:spPr>
          <a:xfrm>
            <a:off x="7315200" y="205564"/>
            <a:ext cx="3329533" cy="6565184"/>
          </a:xfrm>
          <a:prstGeom prst="rect">
            <a:avLst/>
          </a:prstGeom>
          <a:solidFill>
            <a:srgbClr val="F8F2E4"/>
          </a:solidFill>
          <a:ln w="12700">
            <a:solidFill>
              <a:srgbClr val="D9CDB4"/>
            </a:solidFill>
            <a:prstDash val="solid"/>
          </a:ln>
          <a:effectLst>
            <a:outerShdw blurRad="889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C01B6CFE-A724-AE33-4D7E-8BBEF1286BFC}"/>
              </a:ext>
            </a:extLst>
          </p:cNvPr>
          <p:cNvSpPr/>
          <p:nvPr/>
        </p:nvSpPr>
        <p:spPr>
          <a:xfrm>
            <a:off x="7315200" y="205564"/>
            <a:ext cx="3329533" cy="566928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3EAD6813-2FBE-86AC-4C1D-4686E131BB4D}"/>
              </a:ext>
            </a:extLst>
          </p:cNvPr>
          <p:cNvSpPr/>
          <p:nvPr/>
        </p:nvSpPr>
        <p:spPr>
          <a:xfrm>
            <a:off x="7543800" y="205564"/>
            <a:ext cx="31009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</a:t>
            </a: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(13)</a:t>
            </a:r>
            <a:endParaRPr lang="en-US" sz="1700" dirty="0"/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id="{5B855C14-7B28-EF43-3F53-5C9040C02AC9}"/>
              </a:ext>
            </a:extLst>
          </p:cNvPr>
          <p:cNvSpPr/>
          <p:nvPr/>
        </p:nvSpPr>
        <p:spPr>
          <a:xfrm>
            <a:off x="7543800" y="1007375"/>
            <a:ext cx="2563461" cy="5428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Sančin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Gekisai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Dai </a:t>
            </a: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Iči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Saifa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</a:rPr>
              <a:t>Seisan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Seipai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Seienchin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Suparinpei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Shisochin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Kururunfa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Sanseru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Tenšo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Hannan</a:t>
            </a:r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4 — MOST DVOU LINIÍ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Shito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vznik a historie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67665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Kenwa Mabuni (1889–1952), potomek okinawských válečníků.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Založen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1931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původně „Hankó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 (polotvrdý). Název „Shito“ spojuje znaky jmen učitelů — Itosu a Higaonna.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PŮVOD A LINIE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Syntéza Shuri-te (Anko Itosu) a Naha-te (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Kanr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Higaonna). Mabuni studoval i okinawské zbraně a styl Bílého jeřába.</a:t>
            </a:r>
            <a:endParaRPr lang="en-US" sz="1250" dirty="0"/>
          </a:p>
        </p:txBody>
      </p:sp>
      <p:pic>
        <p:nvPicPr>
          <p:cNvPr id="7" name="Obrázek 6" descr="Kenwa Mabuni (摩文仁 賢和, Mabuni Kenwa, 14 November 1889 - 23 May 1952) was one  of the first karateka to teach karate in mainland Japan and is credited as  developing the style">
            <a:extLst>
              <a:ext uri="{FF2B5EF4-FFF2-40B4-BE49-F238E27FC236}">
                <a16:creationId xmlns:a16="http://schemas.microsoft.com/office/drawing/2014/main" id="{7BB0F226-33D9-D2B2-FA64-92155D899B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56308" y="914400"/>
            <a:ext cx="3657600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4 — MOST DVOU LINIÍ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Shito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yu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principy a katy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PRINCIPY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4506736" cy="20343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Spojuje tvrdé i měkké techniky z obou velkých okinawských linií.</a:t>
            </a:r>
            <a:endParaRPr lang="en-US" sz="1650" dirty="0"/>
          </a:p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Mabuni byl předním znalcem kata a jejich aplikací (bunkai).</a:t>
            </a:r>
            <a:endParaRPr lang="en-US" sz="165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Uchovává mimořádně rozsáhlý </a:t>
            </a:r>
            <a:r>
              <a:rPr lang="en-US" sz="16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katalog</a:t>
            </a: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6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přes</a:t>
            </a: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 cvičených forem.</a:t>
            </a:r>
            <a:endParaRPr lang="en-US" sz="16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D96867F9-A119-1C48-5FC6-DD7FF0F4C808}"/>
              </a:ext>
            </a:extLst>
          </p:cNvPr>
          <p:cNvSpPr/>
          <p:nvPr/>
        </p:nvSpPr>
        <p:spPr>
          <a:xfrm>
            <a:off x="6051800" y="205564"/>
            <a:ext cx="6035040" cy="6565184"/>
          </a:xfrm>
          <a:prstGeom prst="rect">
            <a:avLst/>
          </a:prstGeom>
          <a:solidFill>
            <a:srgbClr val="F8F2E4"/>
          </a:solidFill>
          <a:ln w="12700">
            <a:solidFill>
              <a:srgbClr val="D9CDB4"/>
            </a:solidFill>
            <a:prstDash val="solid"/>
          </a:ln>
          <a:effectLst>
            <a:outerShdw blurRad="889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68ED1480-6276-276A-CB65-0BE436380EF2}"/>
              </a:ext>
            </a:extLst>
          </p:cNvPr>
          <p:cNvSpPr/>
          <p:nvPr/>
        </p:nvSpPr>
        <p:spPr>
          <a:xfrm>
            <a:off x="6051800" y="205564"/>
            <a:ext cx="6035040" cy="566928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EACC0C73-021E-76AD-22C8-CF92B7F1945C}"/>
              </a:ext>
            </a:extLst>
          </p:cNvPr>
          <p:cNvSpPr/>
          <p:nvPr/>
        </p:nvSpPr>
        <p:spPr>
          <a:xfrm>
            <a:off x="6280400" y="205564"/>
            <a:ext cx="31009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</a:t>
            </a: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(52)</a:t>
            </a:r>
            <a:endParaRPr lang="en-US" sz="17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C6C4B34D-41B4-CEA3-ADAA-6E0407270C60}"/>
              </a:ext>
            </a:extLst>
          </p:cNvPr>
          <p:cNvSpPr/>
          <p:nvPr/>
        </p:nvSpPr>
        <p:spPr>
          <a:xfrm>
            <a:off x="6280401" y="841248"/>
            <a:ext cx="2793798" cy="58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Pinan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–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Godan)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Naihanči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Roha</a:t>
            </a: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–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Sandan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Kosokun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Chinto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Wanšu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</a:t>
            </a:r>
            <a:r>
              <a:rPr lang="en-US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assai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Jion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Jiin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Jitte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Sochin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Wankan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Goju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Shiho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Niseishi</a:t>
            </a:r>
            <a:endParaRPr lang="cs-CZ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Unsu</a:t>
            </a:r>
            <a:r>
              <a:rPr lang="cs-CZ" sz="1600" dirty="0"/>
              <a:t>, </a:t>
            </a:r>
            <a:r>
              <a:rPr lang="cs-CZ" sz="1600" dirty="0" err="1"/>
              <a:t>Chinte</a:t>
            </a:r>
            <a:endParaRPr lang="cs-CZ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Seipai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Anan</a:t>
            </a:r>
            <a:endParaRPr lang="en-US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sz="1600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Kururunfa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Sanseiru</a:t>
            </a:r>
            <a:endParaRPr lang="cs-CZ" sz="1600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Sanchin</a:t>
            </a:r>
            <a:endParaRPr lang="en-US" sz="1600" dirty="0"/>
          </a:p>
        </p:txBody>
      </p:sp>
      <p:sp>
        <p:nvSpPr>
          <p:cNvPr id="20" name="Text 8">
            <a:extLst>
              <a:ext uri="{FF2B5EF4-FFF2-40B4-BE49-F238E27FC236}">
                <a16:creationId xmlns:a16="http://schemas.microsoft.com/office/drawing/2014/main" id="{262C7F64-9198-DEA9-5BAE-8ED7103DB2A3}"/>
              </a:ext>
            </a:extLst>
          </p:cNvPr>
          <p:cNvSpPr/>
          <p:nvPr/>
        </p:nvSpPr>
        <p:spPr>
          <a:xfrm>
            <a:off x="9336559" y="847068"/>
            <a:ext cx="2793798" cy="58111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lnSpc>
                <a:spcPct val="115000"/>
              </a:lnSpc>
              <a:spcAft>
                <a:spcPts val="900"/>
              </a:spcAft>
              <a:buSzPct val="100000"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Ishmine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Bassai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Matsumura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no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Rohai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Shiho-Kosokun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Nipaipo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Shinpa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Aoyagi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Miojio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Matsukase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Gekisai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Dai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Ichi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Ni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Saifa</a:t>
            </a:r>
            <a:r>
              <a:rPr lang="cs-CZ" sz="1600" dirty="0">
                <a:solidFill>
                  <a:srgbClr val="201D1A"/>
                </a:solidFill>
                <a:latin typeface="Georgia" pitchFamily="34" charset="0"/>
              </a:rPr>
              <a:t>, </a:t>
            </a: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Seisan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Seienchin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Shisochin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>
                <a:solidFill>
                  <a:srgbClr val="201D1A"/>
                </a:solidFill>
                <a:latin typeface="Georgia" pitchFamily="34" charset="0"/>
              </a:rPr>
              <a:t>Suparinpei</a:t>
            </a:r>
            <a:endParaRPr lang="cs-CZ" sz="1600" dirty="0">
              <a:solidFill>
                <a:srgbClr val="201D1A"/>
              </a:solidFill>
              <a:latin typeface="Georgia" pitchFamily="34" charset="0"/>
            </a:endParaRPr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/>
              <a:t>Tensho</a:t>
            </a:r>
            <a:r>
              <a:rPr lang="cs-CZ" sz="1600" dirty="0"/>
              <a:t>, </a:t>
            </a:r>
            <a:r>
              <a:rPr lang="cs-CZ" sz="1600" dirty="0" err="1"/>
              <a:t>Wanshu</a:t>
            </a:r>
            <a:endParaRPr lang="cs-CZ" sz="1600" dirty="0"/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/>
              <a:t>Kosokun</a:t>
            </a:r>
            <a:r>
              <a:rPr lang="cs-CZ" sz="1600" dirty="0"/>
              <a:t> </a:t>
            </a:r>
            <a:r>
              <a:rPr lang="cs-CZ" sz="1600" dirty="0" err="1"/>
              <a:t>Dai</a:t>
            </a:r>
            <a:endParaRPr lang="cs-CZ" sz="1600" dirty="0"/>
          </a:p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cs-CZ" sz="1600" dirty="0" err="1"/>
              <a:t>Tomari</a:t>
            </a:r>
            <a:r>
              <a:rPr lang="cs-CZ" sz="1600" dirty="0"/>
              <a:t> No </a:t>
            </a:r>
            <a:r>
              <a:rPr lang="cs-CZ" sz="1600" dirty="0" err="1"/>
              <a:t>Wanshu</a:t>
            </a:r>
            <a:endParaRPr lang="cs-CZ" sz="1600" dirty="0">
              <a:solidFill>
                <a:srgbClr val="201D1A"/>
              </a:solidFill>
              <a:latin typeface="Georgia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Sochin</a:t>
            </a:r>
            <a:r>
              <a:rPr lang="cs-CZ" sz="1600" dirty="0"/>
              <a:t> </a:t>
            </a:r>
            <a:r>
              <a:rPr lang="cs-CZ" sz="1600" dirty="0" err="1"/>
              <a:t>Aragaki</a:t>
            </a:r>
            <a:r>
              <a:rPr lang="cs-CZ" sz="1600" dirty="0"/>
              <a:t>-ha</a:t>
            </a: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sz="1600" dirty="0" err="1"/>
              <a:t>Ciantanyara</a:t>
            </a:r>
            <a:r>
              <a:rPr lang="cs-CZ" sz="1600" dirty="0"/>
              <a:t> no </a:t>
            </a:r>
            <a:r>
              <a:rPr lang="cs-CZ" sz="1600" dirty="0" err="1"/>
              <a:t>Kushanku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4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5 — NEJSILNĚJŠÍ KARATE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</a:t>
            </a: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oku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shin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— vznik a historie</a:t>
            </a:r>
            <a:endParaRPr lang="en-US" sz="3000" dirty="0"/>
          </a:p>
        </p:txBody>
      </p:sp>
      <p:sp>
        <p:nvSpPr>
          <p:cNvPr id="6" name="Text 3"/>
          <p:cNvSpPr/>
          <p:nvPr/>
        </p:nvSpPr>
        <p:spPr>
          <a:xfrm>
            <a:off x="777240" y="1828800"/>
            <a:ext cx="6766560" cy="4480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ZAKLADATEL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Masuta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ts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 „Mas“ 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jama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(1923–1994), narozen v Koreji jako Čche Jong-i.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VZNIK</a:t>
            </a:r>
            <a:endParaRPr lang="en-US" sz="1250" dirty="0"/>
          </a:p>
          <a:p>
            <a:pPr marL="0" indent="0">
              <a:lnSpc>
                <a:spcPct val="105000"/>
              </a:lnSpc>
              <a:spcAft>
                <a:spcPts val="1600"/>
              </a:spcAft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První dódžó otevřeno v dubnu 1956 v Tokiu; Kjokušinkai („spolek nejvyšší pravdy“) založen 1964.</a:t>
            </a:r>
            <a:endParaRPr lang="en-US" sz="12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5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PŮVOD A LINIE</a:t>
            </a:r>
            <a:endParaRPr lang="en-US" sz="1250" dirty="0"/>
          </a:p>
          <a:p>
            <a:pPr marL="0" indent="0">
              <a:lnSpc>
                <a:spcPct val="105000"/>
              </a:lnSpc>
              <a:buNone/>
            </a:pP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Ójama trénoval Shotokan u Funakošiho a </a:t>
            </a:r>
            <a:r>
              <a:rPr lang="en-US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Goju</a:t>
            </a:r>
            <a:r>
              <a:rPr lang="cs-CZ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</a:t>
            </a:r>
            <a:r>
              <a:rPr lang="cs-CZ" sz="15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yu</a:t>
            </a:r>
            <a:r>
              <a:rPr lang="en-US" sz="15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u Gógena Jamagučiho — spojil přímou sílu s dechem a kondicí, zoceleno samotářským horským tréninkem.</a:t>
            </a:r>
            <a:endParaRPr lang="en-US" sz="1250" dirty="0"/>
          </a:p>
        </p:txBody>
      </p:sp>
      <p:pic>
        <p:nvPicPr>
          <p:cNvPr id="7" name="Obrázek 6" descr="Zakladatel Masutatsu Oyama a historie Kyokushin – CZECH SHINKYOKUSHINKAI  KARATE">
            <a:extLst>
              <a:ext uri="{FF2B5EF4-FFF2-40B4-BE49-F238E27FC236}">
                <a16:creationId xmlns:a16="http://schemas.microsoft.com/office/drawing/2014/main" id="{114F9523-F2B7-CB57-ACF8-FEBD9D5133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430" y="797482"/>
            <a:ext cx="3779635" cy="514611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STYL 5 — NEJSILNĚJŠÍ KARATE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</a:t>
            </a:r>
            <a:r>
              <a:rPr lang="en-US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oku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</a:t>
            </a: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 — principy a katy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28800"/>
            <a:ext cx="6035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15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ZÁKLADNÍ PRINCIPY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777240" y="2286000"/>
            <a:ext cx="6126480" cy="16170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Plnokontaktní, realistický „knockdown“ boj a velmi tvrdý trénink.</a:t>
            </a:r>
            <a:endParaRPr lang="en-US" sz="1650" dirty="0"/>
          </a:p>
          <a:p>
            <a:pPr marL="342900" indent="-342900">
              <a:lnSpc>
                <a:spcPct val="108000"/>
              </a:lnSpc>
              <a:spcAft>
                <a:spcPts val="1400"/>
              </a:spcAft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Jednota těla, mysli a ducha (budó); ideál Iči Geki Hissacu — „jedna rána, jistá smrt“.</a:t>
            </a:r>
            <a:endParaRPr lang="en-US" sz="1650" dirty="0"/>
          </a:p>
          <a:p>
            <a:pPr marL="342900" indent="-342900">
              <a:lnSpc>
                <a:spcPct val="108000"/>
              </a:lnSpc>
              <a:buSzPct val="100000"/>
              <a:buChar char="—"/>
            </a:pP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Přezdíván „nejsilnější karate“</a:t>
            </a:r>
            <a:r>
              <a:rPr lang="cs-CZ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r>
              <a:rPr lang="en-US" sz="16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proslulé 100-mužské kumite.</a:t>
            </a:r>
            <a:endParaRPr lang="en-US" sz="1650" dirty="0"/>
          </a:p>
        </p:txBody>
      </p:sp>
      <p:sp>
        <p:nvSpPr>
          <p:cNvPr id="12" name="Shape 5">
            <a:extLst>
              <a:ext uri="{FF2B5EF4-FFF2-40B4-BE49-F238E27FC236}">
                <a16:creationId xmlns:a16="http://schemas.microsoft.com/office/drawing/2014/main" id="{BA1883F6-F98C-D11B-7EBA-38ED5EA3B254}"/>
              </a:ext>
            </a:extLst>
          </p:cNvPr>
          <p:cNvSpPr/>
          <p:nvPr/>
        </p:nvSpPr>
        <p:spPr>
          <a:xfrm>
            <a:off x="7315200" y="205564"/>
            <a:ext cx="3329533" cy="6565184"/>
          </a:xfrm>
          <a:prstGeom prst="rect">
            <a:avLst/>
          </a:prstGeom>
          <a:solidFill>
            <a:srgbClr val="F8F2E4"/>
          </a:solidFill>
          <a:ln w="12700">
            <a:solidFill>
              <a:srgbClr val="D9CDB4"/>
            </a:solidFill>
            <a:prstDash val="solid"/>
          </a:ln>
          <a:effectLst>
            <a:outerShdw blurRad="889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cs-CZ"/>
          </a:p>
        </p:txBody>
      </p:sp>
      <p:sp>
        <p:nvSpPr>
          <p:cNvPr id="14" name="Shape 6">
            <a:extLst>
              <a:ext uri="{FF2B5EF4-FFF2-40B4-BE49-F238E27FC236}">
                <a16:creationId xmlns:a16="http://schemas.microsoft.com/office/drawing/2014/main" id="{F36BF147-61B7-11DF-05F1-F0D7120B06C5}"/>
              </a:ext>
            </a:extLst>
          </p:cNvPr>
          <p:cNvSpPr/>
          <p:nvPr/>
        </p:nvSpPr>
        <p:spPr>
          <a:xfrm>
            <a:off x="7315200" y="205564"/>
            <a:ext cx="3329533" cy="566928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D62C2B5D-53B4-7C65-2C92-A9B227736AFB}"/>
              </a:ext>
            </a:extLst>
          </p:cNvPr>
          <p:cNvSpPr/>
          <p:nvPr/>
        </p:nvSpPr>
        <p:spPr>
          <a:xfrm>
            <a:off x="7543800" y="205564"/>
            <a:ext cx="31009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</a:t>
            </a:r>
            <a:r>
              <a:rPr lang="en-US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</a:t>
            </a:r>
            <a:r>
              <a:rPr lang="cs-CZ" sz="1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(17)</a:t>
            </a:r>
            <a:endParaRPr lang="en-US" sz="1700" dirty="0"/>
          </a:p>
        </p:txBody>
      </p:sp>
      <p:sp>
        <p:nvSpPr>
          <p:cNvPr id="18" name="Text 8">
            <a:extLst>
              <a:ext uri="{FF2B5EF4-FFF2-40B4-BE49-F238E27FC236}">
                <a16:creationId xmlns:a16="http://schemas.microsoft.com/office/drawing/2014/main" id="{90D5B550-B808-7285-28A3-7CF837E648A8}"/>
              </a:ext>
            </a:extLst>
          </p:cNvPr>
          <p:cNvSpPr/>
          <p:nvPr/>
        </p:nvSpPr>
        <p:spPr>
          <a:xfrm>
            <a:off x="7543800" y="1007375"/>
            <a:ext cx="2954350" cy="5428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03200" indent="-203200">
              <a:spcAft>
                <a:spcPts val="900"/>
              </a:spcAft>
              <a:buSzPct val="100000"/>
              <a:buFontTx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Pinan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(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Šodan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-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Godan</a:t>
            </a:r>
            <a:r>
              <a:rPr lang="en-US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)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Kanku</a:t>
            </a:r>
            <a:r>
              <a:rPr lang="cs-CZ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Dai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Gekisai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, </a:t>
            </a:r>
            <a:r>
              <a:rPr lang="cs-CZ" dirty="0" err="1"/>
              <a:t>Sho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Seienchin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Saifa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Seipai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Sančin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en-US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Tenšó</a:t>
            </a:r>
            <a:endParaRPr lang="en-US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Tsuki</a:t>
            </a:r>
            <a:r>
              <a:rPr lang="cs-CZ" dirty="0"/>
              <a:t> no Kata</a:t>
            </a: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/>
              <a:t>Yantsu</a:t>
            </a:r>
            <a:endParaRPr lang="cs-CZ" dirty="0"/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/>
              <a:t>Sushi Ho</a:t>
            </a:r>
          </a:p>
          <a:p>
            <a:pPr marL="203200" indent="-203200">
              <a:spcAft>
                <a:spcPts val="900"/>
              </a:spcAft>
              <a:buSzPct val="100000"/>
              <a:buChar char="■"/>
            </a:pPr>
            <a:r>
              <a:rPr lang="cs-CZ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Garyu</a:t>
            </a:r>
            <a:endParaRPr lang="cs-CZ" dirty="0">
              <a:solidFill>
                <a:srgbClr val="201D1A"/>
              </a:solidFill>
              <a:latin typeface="Georgia" pitchFamily="34" charset="0"/>
              <a:ea typeface="Georgia" pitchFamily="34" charset="-122"/>
              <a:cs typeface="Georgia" pitchFamily="34" charset="-12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603504"/>
            <a:ext cx="237744" cy="237744"/>
          </a:xfrm>
          <a:prstGeom prst="rect">
            <a:avLst/>
          </a:prstGeom>
          <a:solidFill>
            <a:srgbClr val="B5302B"/>
          </a:solidFill>
          <a:ln/>
        </p:spPr>
        <p:txBody>
          <a:bodyPr/>
          <a:lstStyle/>
          <a:p>
            <a:endParaRPr lang="cs-CZ"/>
          </a:p>
        </p:txBody>
      </p:sp>
      <p:sp>
        <p:nvSpPr>
          <p:cNvPr id="3" name="Text 1"/>
          <p:cNvSpPr/>
          <p:nvPr/>
        </p:nvSpPr>
        <p:spPr>
          <a:xfrm>
            <a:off x="987552" y="548640"/>
            <a:ext cx="10058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200" dirty="0">
                <a:solidFill>
                  <a:srgbClr val="B530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PŘEHLED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640080" y="914400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Srovnání pěti stylů</a:t>
            </a:r>
            <a:endParaRPr lang="en-US" sz="30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488657"/>
              </p:ext>
            </p:extLst>
          </p:nvPr>
        </p:nvGraphicFramePr>
        <p:xfrm>
          <a:off x="640080" y="1874520"/>
          <a:ext cx="10927080" cy="4069080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86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337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Styl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3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Zakladatel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3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Vznik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3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Charakter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302B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Klíčové katy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302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Shotokan</a:t>
                      </a:r>
                      <a:endParaRPr lang="en-US" sz="13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Gi</a:t>
                      </a:r>
                      <a:r>
                        <a:rPr lang="cs-CZ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š</a:t>
                      </a: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 Funakoši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1928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Dlouhé postoje, přímá síla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Heian, Kanku</a:t>
                      </a:r>
                      <a:r>
                        <a:rPr lang="cs-CZ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, </a:t>
                      </a:r>
                      <a:r>
                        <a:rPr lang="cs-CZ" sz="1350" dirty="0" err="1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Bassai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Wado</a:t>
                      </a:r>
                      <a:r>
                        <a:rPr lang="cs-CZ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 </a:t>
                      </a: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r</a:t>
                      </a:r>
                      <a:r>
                        <a:rPr lang="cs-CZ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yu</a:t>
                      </a:r>
                      <a:endParaRPr lang="en-US" sz="13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Hironori Ócuka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1934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Harmonie, úhyby, džúdžucu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Pinan, Kušanku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Goju</a:t>
                      </a:r>
                      <a:r>
                        <a:rPr lang="cs-CZ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 </a:t>
                      </a: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r</a:t>
                      </a:r>
                      <a:r>
                        <a:rPr lang="cs-CZ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yu</a:t>
                      </a:r>
                      <a:endParaRPr lang="en-US" sz="13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cs-CZ" sz="1350" dirty="0" err="1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Chojun</a:t>
                      </a: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 Mi</a:t>
                      </a:r>
                      <a:r>
                        <a:rPr lang="cs-CZ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</a:t>
                      </a:r>
                      <a:r>
                        <a:rPr lang="en-US" sz="1350" dirty="0" err="1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1929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Tvrdo-měkký, práce s dechem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Sančin, Saifa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Shito</a:t>
                      </a:r>
                      <a:r>
                        <a:rPr lang="cs-CZ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 </a:t>
                      </a: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r</a:t>
                      </a:r>
                      <a:r>
                        <a:rPr lang="cs-CZ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yu</a:t>
                      </a:r>
                      <a:endParaRPr lang="en-US" sz="13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Kenwa Mabuni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1931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Mnoho kata, tvrdé i měkké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Pinan, Seipai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3C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13232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</a:t>
                      </a:r>
                      <a:r>
                        <a:rPr lang="cs-CZ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y</a:t>
                      </a:r>
                      <a:r>
                        <a:rPr lang="en-US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oku</a:t>
                      </a:r>
                      <a:r>
                        <a:rPr lang="cs-CZ" sz="1350" b="1" dirty="0" err="1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sh</a:t>
                      </a:r>
                      <a:r>
                        <a:rPr lang="en-US" sz="1350" b="1" dirty="0">
                          <a:solidFill>
                            <a:srgbClr val="8E2420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in</a:t>
                      </a:r>
                      <a:endParaRPr lang="en-US" sz="135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Mas Ójama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1964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Plný kontakt, knockdown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350" dirty="0">
                          <a:solidFill>
                            <a:srgbClr val="201D1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Taikjoku, Sančin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1600" marR="101600" marT="50800" marB="50800" anchor="ctr">
                    <a:lnL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9CDB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2E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FE7D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640080" y="190244"/>
            <a:ext cx="108813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Pět cest jednoho umění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6126480" cy="239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lnSpc>
                <a:spcPct val="110000"/>
              </a:lnSpc>
              <a:spcAft>
                <a:spcPts val="1300"/>
              </a:spcAft>
              <a:buSzPct val="100000"/>
              <a:buChar char="—"/>
            </a:pPr>
            <a:r>
              <a:rPr lang="en-US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Všech pět stylů sdílí okinawsko-japonské kořeny a princip „karate-dó“.</a:t>
            </a:r>
            <a:endParaRPr lang="en-US" sz="1750" dirty="0"/>
          </a:p>
          <a:p>
            <a:pPr marL="342900" indent="-342900">
              <a:lnSpc>
                <a:spcPct val="110000"/>
              </a:lnSpc>
              <a:spcAft>
                <a:spcPts val="1300"/>
              </a:spcAft>
              <a:buSzPct val="100000"/>
              <a:buChar char="—"/>
            </a:pPr>
            <a:r>
              <a:rPr lang="en-US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Liší se důrazem — od dlouhých postojů Shotokanu po plný </a:t>
            </a:r>
            <a:r>
              <a:rPr lang="en-US" sz="17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kontakt</a:t>
            </a:r>
            <a:r>
              <a:rPr lang="en-US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</a:t>
            </a:r>
            <a:r>
              <a:rPr lang="cs-CZ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r>
              <a:rPr lang="en-US" sz="17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oku</a:t>
            </a:r>
            <a:r>
              <a:rPr lang="cs-CZ" sz="17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</a:t>
            </a:r>
            <a:r>
              <a:rPr lang="en-US" sz="1750" dirty="0" err="1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inu</a:t>
            </a:r>
            <a:r>
              <a:rPr lang="en-US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750" dirty="0"/>
          </a:p>
          <a:p>
            <a:pPr marL="342900" indent="-342900">
              <a:lnSpc>
                <a:spcPct val="110000"/>
              </a:lnSpc>
              <a:buSzPct val="100000"/>
              <a:buChar char="—"/>
            </a:pPr>
            <a:r>
              <a:rPr lang="en-US" sz="1750" dirty="0">
                <a:solidFill>
                  <a:srgbClr val="201D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Katy zůstávají společnou pamětí: nesou techniku i historii každé školy.</a:t>
            </a:r>
            <a:endParaRPr lang="en-US" sz="1750" dirty="0"/>
          </a:p>
        </p:txBody>
      </p:sp>
      <p:pic>
        <p:nvPicPr>
          <p:cNvPr id="8" name="Image 0" descr="/agent/turn1/workspace/images/image-76a386a8cb75052ad724d12f63afb5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1460483"/>
            <a:ext cx="4343400" cy="28956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28DACC0-2306-9721-754D-0763CD794A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E9AFE9F-CA8B-550D-13E8-45867EAC725D}"/>
              </a:ext>
            </a:extLst>
          </p:cNvPr>
          <p:cNvSpPr/>
          <p:nvPr/>
        </p:nvSpPr>
        <p:spPr>
          <a:xfrm>
            <a:off x="640080" y="190244"/>
            <a:ext cx="2900919" cy="521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Soutěžní kata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07D6792-E1EB-C22B-26BA-CD09133E8980}"/>
              </a:ext>
            </a:extLst>
          </p:cNvPr>
          <p:cNvSpPr/>
          <p:nvPr/>
        </p:nvSpPr>
        <p:spPr>
          <a:xfrm>
            <a:off x="286286" y="773250"/>
            <a:ext cx="11686831" cy="20067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Na mezinárodních turnajích karate mohou soutěžící předvádět podle seznamu WKF 102 kat různých stylů (</a:t>
            </a:r>
            <a:r>
              <a:rPr lang="cs-CZ" dirty="0" err="1"/>
              <a:t>Shotokan</a:t>
            </a:r>
            <a:r>
              <a:rPr lang="cs-CZ" dirty="0"/>
              <a:t> 26, </a:t>
            </a:r>
            <a:r>
              <a:rPr lang="cs-CZ" dirty="0" err="1"/>
              <a:t>Shito</a:t>
            </a:r>
            <a:r>
              <a:rPr lang="cs-CZ" dirty="0"/>
              <a:t> </a:t>
            </a:r>
            <a:r>
              <a:rPr lang="cs-CZ" dirty="0" err="1"/>
              <a:t>ryu</a:t>
            </a:r>
            <a:r>
              <a:rPr lang="cs-CZ" dirty="0"/>
              <a:t> 55, </a:t>
            </a:r>
            <a:r>
              <a:rPr lang="cs-CZ" dirty="0" err="1"/>
              <a:t>Goju</a:t>
            </a:r>
            <a:r>
              <a:rPr lang="cs-CZ" dirty="0"/>
              <a:t> </a:t>
            </a:r>
            <a:r>
              <a:rPr lang="cs-CZ" dirty="0" err="1"/>
              <a:t>ryu</a:t>
            </a:r>
            <a:r>
              <a:rPr lang="cs-CZ" dirty="0"/>
              <a:t> 12, </a:t>
            </a:r>
            <a:r>
              <a:rPr lang="cs-CZ" dirty="0" err="1"/>
              <a:t>Wado</a:t>
            </a:r>
            <a:r>
              <a:rPr lang="cs-CZ" dirty="0"/>
              <a:t> </a:t>
            </a:r>
            <a:r>
              <a:rPr lang="cs-CZ" dirty="0" err="1"/>
              <a:t>ryu</a:t>
            </a:r>
            <a:r>
              <a:rPr lang="cs-CZ" dirty="0"/>
              <a:t> 9). Ve skutečnosti se ale jedná o různé varianty téže katy, některé se vyskytují ve více stylech.</a:t>
            </a:r>
          </a:p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Celkový počet „rodin, skupin“ původních jednoznačných kata je asi 63. Ostatní jsou varianty těchto základních kat.</a:t>
            </a:r>
          </a:p>
          <a:p>
            <a:r>
              <a:rPr lang="cs-CZ" dirty="0"/>
              <a:t>WKF nechce omezovat styly, nechce preferovat </a:t>
            </a:r>
            <a:r>
              <a:rPr lang="cs-CZ" dirty="0" err="1"/>
              <a:t>Shotokan</a:t>
            </a:r>
            <a:r>
              <a:rPr lang="cs-CZ" dirty="0"/>
              <a:t>, nechce diskriminovat </a:t>
            </a:r>
            <a:r>
              <a:rPr lang="cs-CZ" dirty="0" err="1"/>
              <a:t>Shito</a:t>
            </a:r>
            <a:r>
              <a:rPr lang="cs-CZ" dirty="0"/>
              <a:t> </a:t>
            </a:r>
            <a:r>
              <a:rPr lang="cs-CZ" dirty="0" err="1"/>
              <a:t>ryu</a:t>
            </a:r>
            <a:r>
              <a:rPr lang="cs-CZ" dirty="0"/>
              <a:t> (které má nejvíc kata), chce umožnit závodníkům předvádět „své“ kata.</a:t>
            </a:r>
            <a:endParaRPr lang="en-US" sz="2000" dirty="0"/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B59D243-B440-5F7F-9B9B-C2764FD22953}"/>
              </a:ext>
            </a:extLst>
          </p:cNvPr>
          <p:cNvSpPr/>
          <p:nvPr/>
        </p:nvSpPr>
        <p:spPr>
          <a:xfrm>
            <a:off x="418125" y="2911891"/>
            <a:ext cx="10935163" cy="521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24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Jak to rozhodčí hodnotí? Nikdo přece nezná tolik kat.</a:t>
            </a:r>
            <a:endParaRPr lang="en-US" sz="2400" dirty="0"/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CB75F2F8-A250-6104-08C8-FE62C1844C44}"/>
              </a:ext>
            </a:extLst>
          </p:cNvPr>
          <p:cNvSpPr txBox="1"/>
          <p:nvPr/>
        </p:nvSpPr>
        <p:spPr>
          <a:xfrm>
            <a:off x="218883" y="3485556"/>
            <a:ext cx="11754233" cy="2713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cs-CZ" b="1" kern="100" dirty="0">
                <a:ea typeface="Aptos" panose="020B0004020202020204" pitchFamily="34" charset="0"/>
                <a:cs typeface="Times New Roman" panose="02020603050405020304" pitchFamily="18" charset="0"/>
              </a:rPr>
              <a:t>Každý rozhodčí má specializaci. </a:t>
            </a:r>
            <a:r>
              <a:rPr lang="cs-CZ" kern="100" dirty="0">
                <a:ea typeface="Aptos" panose="020B0004020202020204" pitchFamily="34" charset="0"/>
                <a:cs typeface="Times New Roman" panose="02020603050405020304" pitchFamily="18" charset="0"/>
              </a:rPr>
              <a:t>Rozhodčí WKF se dělí podle toho, jaký styl ovládají a posuzují hlavně kata „svého“ stylu.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Rozhodčí znají technické principy všech stylů, základní rodiny kata. 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Typicky 20–30 nejčastějších kata. Závodníci stejně předvádějí jen 10–15 kata, které se běžně používají.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1) Sledují technické principy stylu.</a:t>
            </a:r>
            <a:endParaRPr lang="cs-CZ" sz="18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None/>
              <a:tabLst>
                <a:tab pos="457200" algn="l"/>
              </a:tabLst>
            </a:pPr>
            <a:r>
              <a:rPr lang="cs-CZ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2) Sledují obecné chyby (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ztráta rovnováhy, nepřesné přechody, špatné načasování, nedostatek síly, nedostatek kontroly, chyby v rytmu).</a:t>
            </a:r>
          </a:p>
          <a:p>
            <a:pPr>
              <a:lnSpc>
                <a:spcPct val="115000"/>
              </a:lnSpc>
              <a:spcAft>
                <a:spcPts val="800"/>
              </a:spcAft>
              <a:buNone/>
            </a:pPr>
            <a:r>
              <a:rPr lang="cs-CZ" sz="1800" b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3) Sledují konzistenci. 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Kata musí být technicky jednotná — ne „napůl </a:t>
            </a:r>
            <a:r>
              <a:rPr lang="cs-CZ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Shotokan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, napůl </a:t>
            </a:r>
            <a:r>
              <a:rPr lang="cs-CZ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Shito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cs-CZ" sz="1800" kern="100" dirty="0" err="1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ryu</a:t>
            </a:r>
            <a:r>
              <a:rPr lang="cs-CZ" sz="1800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“.</a:t>
            </a:r>
          </a:p>
        </p:txBody>
      </p:sp>
    </p:spTree>
    <p:extLst>
      <p:ext uri="{BB962C8B-B14F-4D97-AF65-F5344CB8AC3E}">
        <p14:creationId xmlns:p14="http://schemas.microsoft.com/office/powerpoint/2010/main" val="26416824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8CBB0E-6E8F-D45C-623B-AC281AECB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D41B5B28-E214-D692-1C3E-B0DD93C6EDEE}"/>
              </a:ext>
            </a:extLst>
          </p:cNvPr>
          <p:cNvSpPr/>
          <p:nvPr/>
        </p:nvSpPr>
        <p:spPr>
          <a:xfrm>
            <a:off x="640080" y="190244"/>
            <a:ext cx="5545928" cy="521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Pořadí kata v 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Shotokanu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23FF9F8-E4DA-F17A-0390-483714CB325D}"/>
              </a:ext>
            </a:extLst>
          </p:cNvPr>
          <p:cNvSpPr/>
          <p:nvPr/>
        </p:nvSpPr>
        <p:spPr>
          <a:xfrm>
            <a:off x="286286" y="773250"/>
            <a:ext cx="11686831" cy="5971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Přesto, že říkáme, že kata nemají čísla a neexistuje tedy dvacátá šestá („poslední“) kata, je vhodné při učení postupovat v určitém pořadí. V různých školách, hlásících se ke stylu </a:t>
            </a:r>
            <a:r>
              <a:rPr lang="cs-CZ" dirty="0" err="1"/>
              <a:t>Shotokan</a:t>
            </a:r>
            <a:r>
              <a:rPr lang="cs-CZ" dirty="0"/>
              <a:t>, toto pořadí může být různé. A v zásadě asi není špatný ani postup, který aplikujeme na našich soustředěních – jako další v pořadí se učíme tu, kterou neumí nejvíc účastníků. Tedy to „naše“ pořadí je každý rok jiné. Zdánlivě chaotický postup ale vede k velmi podobnému výsledku u pokročilých cvičenců – ovládají podobnou množinu kat.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Postup u „začátečníků“ je jasný – řídíme se zkušebním řádem – </a:t>
            </a:r>
            <a:r>
              <a:rPr lang="cs-CZ" dirty="0" err="1"/>
              <a:t>Heian</a:t>
            </a:r>
            <a:r>
              <a:rPr lang="cs-CZ" dirty="0"/>
              <a:t> </a:t>
            </a:r>
            <a:r>
              <a:rPr lang="cs-CZ" dirty="0" err="1"/>
              <a:t>Shodan</a:t>
            </a:r>
            <a:r>
              <a:rPr lang="cs-CZ" dirty="0"/>
              <a:t> až </a:t>
            </a:r>
            <a:r>
              <a:rPr lang="cs-CZ" dirty="0" err="1"/>
              <a:t>Heian</a:t>
            </a:r>
            <a:r>
              <a:rPr lang="cs-CZ" dirty="0"/>
              <a:t> </a:t>
            </a:r>
            <a:r>
              <a:rPr lang="cs-CZ" dirty="0" err="1"/>
              <a:t>Godan</a:t>
            </a:r>
            <a:r>
              <a:rPr lang="cs-CZ" dirty="0"/>
              <a:t>, pak následuje </a:t>
            </a:r>
            <a:r>
              <a:rPr lang="cs-CZ" dirty="0" err="1"/>
              <a:t>Tekki</a:t>
            </a:r>
            <a:r>
              <a:rPr lang="cs-CZ" dirty="0"/>
              <a:t> </a:t>
            </a:r>
            <a:r>
              <a:rPr lang="cs-CZ" dirty="0" err="1"/>
              <a:t>Shodan</a:t>
            </a:r>
            <a:r>
              <a:rPr lang="cs-CZ" dirty="0"/>
              <a:t>, protože je to pořadí, které se vyžaduje na zkouškách vždy na další pásek.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Ale už na 3. </a:t>
            </a:r>
            <a:r>
              <a:rPr lang="cs-CZ" dirty="0" err="1"/>
              <a:t>kyu</a:t>
            </a:r>
            <a:r>
              <a:rPr lang="cs-CZ" dirty="0"/>
              <a:t> je podle nového zkušebního řádu povinná i kata </a:t>
            </a:r>
            <a:r>
              <a:rPr lang="cs-CZ" dirty="0" err="1"/>
              <a:t>Jion</a:t>
            </a:r>
            <a:r>
              <a:rPr lang="cs-CZ" dirty="0"/>
              <a:t> (podle starého řádu to byla </a:t>
            </a:r>
            <a:r>
              <a:rPr lang="cs-CZ" dirty="0" err="1"/>
              <a:t>Bassai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Na 2. </a:t>
            </a:r>
            <a:r>
              <a:rPr lang="cs-CZ" dirty="0" err="1"/>
              <a:t>kyu</a:t>
            </a:r>
            <a:r>
              <a:rPr lang="cs-CZ" dirty="0"/>
              <a:t> je další povinná </a:t>
            </a:r>
            <a:r>
              <a:rPr lang="cs-CZ" dirty="0" err="1"/>
              <a:t>Bassai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 a výběr z </a:t>
            </a:r>
            <a:r>
              <a:rPr lang="cs-CZ" dirty="0" err="1"/>
              <a:t>Jion</a:t>
            </a:r>
            <a:r>
              <a:rPr lang="cs-CZ" dirty="0"/>
              <a:t>, </a:t>
            </a:r>
            <a:r>
              <a:rPr lang="cs-CZ" dirty="0" err="1"/>
              <a:t>Enpi</a:t>
            </a:r>
            <a:r>
              <a:rPr lang="cs-CZ" dirty="0"/>
              <a:t>, </a:t>
            </a:r>
            <a:r>
              <a:rPr lang="cs-CZ" dirty="0" err="1"/>
              <a:t>Kanku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Na 1. </a:t>
            </a:r>
            <a:r>
              <a:rPr lang="cs-CZ" dirty="0" err="1"/>
              <a:t>kyu</a:t>
            </a:r>
            <a:r>
              <a:rPr lang="cs-CZ" dirty="0"/>
              <a:t> je povinná </a:t>
            </a:r>
            <a:r>
              <a:rPr lang="cs-CZ" dirty="0" err="1"/>
              <a:t>Enpi</a:t>
            </a:r>
            <a:r>
              <a:rPr lang="cs-CZ" dirty="0"/>
              <a:t> a do výběru přibývá </a:t>
            </a:r>
            <a:r>
              <a:rPr lang="cs-CZ" dirty="0" err="1"/>
              <a:t>Hangetsu</a:t>
            </a:r>
            <a:r>
              <a:rPr lang="cs-CZ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Na 1. dan jsou další povinné </a:t>
            </a:r>
            <a:r>
              <a:rPr lang="cs-CZ" dirty="0" err="1"/>
              <a:t>Kanku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 a </a:t>
            </a:r>
            <a:r>
              <a:rPr lang="cs-CZ" dirty="0" err="1"/>
              <a:t>Hangetsu</a:t>
            </a:r>
            <a:r>
              <a:rPr lang="cs-CZ" dirty="0"/>
              <a:t>, do výběru přibývá </a:t>
            </a:r>
            <a:r>
              <a:rPr lang="cs-CZ" dirty="0" err="1"/>
              <a:t>Bassai</a:t>
            </a:r>
            <a:r>
              <a:rPr lang="cs-CZ" dirty="0"/>
              <a:t> </a:t>
            </a:r>
            <a:r>
              <a:rPr lang="cs-CZ" dirty="0" err="1"/>
              <a:t>Sho</a:t>
            </a:r>
            <a:r>
              <a:rPr lang="cs-CZ" dirty="0"/>
              <a:t>, </a:t>
            </a:r>
            <a:r>
              <a:rPr lang="cs-CZ" dirty="0" err="1"/>
              <a:t>Kanku</a:t>
            </a:r>
            <a:r>
              <a:rPr lang="cs-CZ" dirty="0"/>
              <a:t> </a:t>
            </a:r>
            <a:r>
              <a:rPr lang="cs-CZ" dirty="0" err="1"/>
              <a:t>Sho</a:t>
            </a:r>
            <a:r>
              <a:rPr lang="cs-CZ" dirty="0"/>
              <a:t>, </a:t>
            </a:r>
            <a:r>
              <a:rPr lang="cs-CZ" dirty="0" err="1"/>
              <a:t>Sochin</a:t>
            </a:r>
            <a:r>
              <a:rPr lang="cs-CZ" dirty="0"/>
              <a:t>, </a:t>
            </a:r>
            <a:r>
              <a:rPr lang="cs-CZ" dirty="0" err="1"/>
              <a:t>Tekki</a:t>
            </a:r>
            <a:r>
              <a:rPr lang="cs-CZ" dirty="0"/>
              <a:t> </a:t>
            </a:r>
            <a:r>
              <a:rPr lang="cs-CZ" dirty="0" err="1"/>
              <a:t>Nidan</a:t>
            </a:r>
            <a:r>
              <a:rPr lang="cs-CZ" dirty="0"/>
              <a:t>.</a:t>
            </a:r>
          </a:p>
          <a:p>
            <a:r>
              <a:rPr lang="cs-CZ" dirty="0"/>
              <a:t>Tím se dostáváme na počet 15 kata, které by „alespoň zhruba“ měl umět adept na černý pás, ale jednoznačné pořadí výuky nám to neurčuje.</a:t>
            </a:r>
          </a:p>
          <a:p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dirty="0"/>
              <a:t>V soutěžním systému se kata dělí na </a:t>
            </a:r>
            <a:r>
              <a:rPr lang="cs-CZ" b="1" dirty="0" err="1"/>
              <a:t>Shitei</a:t>
            </a:r>
            <a:r>
              <a:rPr lang="cs-CZ" dirty="0"/>
              <a:t> (určené/předepsané), </a:t>
            </a:r>
            <a:r>
              <a:rPr lang="cs-CZ" b="1" dirty="0" err="1"/>
              <a:t>Sentei</a:t>
            </a:r>
            <a:r>
              <a:rPr lang="cs-CZ" dirty="0"/>
              <a:t> (vybrané/stanovené) a </a:t>
            </a:r>
            <a:r>
              <a:rPr lang="cs-CZ" b="1" dirty="0" err="1"/>
              <a:t>Tokui</a:t>
            </a:r>
            <a:r>
              <a:rPr lang="cs-CZ" dirty="0"/>
              <a:t> (volné, vlastní výběr)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Shitei</a:t>
            </a:r>
            <a:r>
              <a:rPr lang="cs-CZ" dirty="0"/>
              <a:t> je právě výše uvedených 6 kata – řada </a:t>
            </a:r>
            <a:r>
              <a:rPr lang="cs-CZ" dirty="0" err="1"/>
              <a:t>Heian</a:t>
            </a:r>
            <a:r>
              <a:rPr lang="cs-CZ" dirty="0"/>
              <a:t> a </a:t>
            </a:r>
            <a:r>
              <a:rPr lang="cs-CZ" dirty="0" err="1"/>
              <a:t>Tekki</a:t>
            </a:r>
            <a:r>
              <a:rPr lang="cs-CZ" dirty="0"/>
              <a:t> </a:t>
            </a:r>
            <a:r>
              <a:rPr lang="cs-CZ" dirty="0" err="1"/>
              <a:t>Shodan</a:t>
            </a:r>
            <a:r>
              <a:rPr lang="cs-CZ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Sentei</a:t>
            </a:r>
            <a:r>
              <a:rPr lang="cs-CZ" b="1" dirty="0"/>
              <a:t> </a:t>
            </a:r>
            <a:r>
              <a:rPr lang="cs-CZ" dirty="0"/>
              <a:t>jsou kata </a:t>
            </a:r>
            <a:r>
              <a:rPr lang="cs-CZ" dirty="0" err="1"/>
              <a:t>Bassai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, </a:t>
            </a:r>
            <a:r>
              <a:rPr lang="cs-CZ" dirty="0" err="1"/>
              <a:t>Jion</a:t>
            </a:r>
            <a:r>
              <a:rPr lang="cs-CZ" dirty="0"/>
              <a:t>, </a:t>
            </a:r>
            <a:r>
              <a:rPr lang="cs-CZ" dirty="0" err="1"/>
              <a:t>Kanku</a:t>
            </a:r>
            <a:r>
              <a:rPr lang="cs-CZ" dirty="0"/>
              <a:t> </a:t>
            </a:r>
            <a:r>
              <a:rPr lang="cs-CZ" dirty="0" err="1"/>
              <a:t>Dai</a:t>
            </a:r>
            <a:r>
              <a:rPr lang="cs-CZ" dirty="0"/>
              <a:t> a </a:t>
            </a:r>
            <a:r>
              <a:rPr lang="cs-CZ" dirty="0" err="1"/>
              <a:t>Enpi</a:t>
            </a:r>
            <a:r>
              <a:rPr lang="cs-CZ" dirty="0"/>
              <a:t> bez uvedení pořadí.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Tokui</a:t>
            </a:r>
            <a:r>
              <a:rPr lang="cs-CZ" dirty="0"/>
              <a:t> jsou všechny ostatní.</a:t>
            </a:r>
          </a:p>
          <a:p>
            <a:r>
              <a:rPr lang="cs-CZ" dirty="0"/>
              <a:t>Ani to nám jednoznačné pořadí neposkytuje.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112643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358709-1822-DC34-F687-721FC2B8DD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5512F427-9BA0-E3A9-460E-BD42620A3A2D}"/>
              </a:ext>
            </a:extLst>
          </p:cNvPr>
          <p:cNvSpPr/>
          <p:nvPr/>
        </p:nvSpPr>
        <p:spPr>
          <a:xfrm>
            <a:off x="640080" y="190244"/>
            <a:ext cx="5545928" cy="521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Pořadí kata v </a:t>
            </a:r>
            <a:r>
              <a:rPr lang="cs-CZ" sz="3000" b="1" dirty="0" err="1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Shotokanu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15BE8E3-CB12-FF9C-CF97-35CABD9863DE}"/>
              </a:ext>
            </a:extLst>
          </p:cNvPr>
          <p:cNvSpPr/>
          <p:nvPr/>
        </p:nvSpPr>
        <p:spPr>
          <a:xfrm>
            <a:off x="286286" y="773250"/>
            <a:ext cx="11686831" cy="5971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Další pořadí po </a:t>
            </a:r>
            <a:r>
              <a:rPr lang="cs-CZ" dirty="0" err="1"/>
              <a:t>Shitei</a:t>
            </a:r>
            <a:r>
              <a:rPr lang="cs-CZ" dirty="0"/>
              <a:t> kata, (které by měl ovládat každý, kdo chce v kata soutěžit), tedy </a:t>
            </a:r>
            <a:r>
              <a:rPr lang="cs-CZ" dirty="0" err="1"/>
              <a:t>Sentei</a:t>
            </a:r>
            <a:r>
              <a:rPr lang="cs-CZ" dirty="0"/>
              <a:t> kata by mohlo dávat pedagogický smysl např. takto </a:t>
            </a:r>
            <a:r>
              <a:rPr lang="cs-CZ" b="1" dirty="0" err="1"/>
              <a:t>Bassai</a:t>
            </a:r>
            <a:r>
              <a:rPr lang="cs-CZ" b="1" dirty="0"/>
              <a:t> </a:t>
            </a:r>
            <a:r>
              <a:rPr lang="cs-CZ" b="1" dirty="0" err="1"/>
              <a:t>Dai</a:t>
            </a:r>
            <a:r>
              <a:rPr lang="cs-CZ" b="1" dirty="0"/>
              <a:t> → </a:t>
            </a:r>
            <a:r>
              <a:rPr lang="cs-CZ" b="1" dirty="0" err="1"/>
              <a:t>Jion</a:t>
            </a:r>
            <a:r>
              <a:rPr lang="cs-CZ" b="1" dirty="0"/>
              <a:t> → </a:t>
            </a:r>
            <a:r>
              <a:rPr lang="cs-CZ" b="1" dirty="0" err="1"/>
              <a:t>Kanku</a:t>
            </a:r>
            <a:r>
              <a:rPr lang="cs-CZ" b="1" dirty="0"/>
              <a:t> </a:t>
            </a:r>
            <a:r>
              <a:rPr lang="cs-CZ" b="1" dirty="0" err="1"/>
              <a:t>Dai</a:t>
            </a:r>
            <a:r>
              <a:rPr lang="cs-CZ" b="1" dirty="0"/>
              <a:t> → </a:t>
            </a:r>
            <a:r>
              <a:rPr lang="cs-CZ" b="1" dirty="0" err="1"/>
              <a:t>Enpi</a:t>
            </a:r>
            <a:endParaRPr lang="cs-CZ" dirty="0"/>
          </a:p>
          <a:p>
            <a:r>
              <a:rPr lang="cs-CZ" b="1" dirty="0"/>
              <a:t>Proč právě takhle?</a:t>
            </a:r>
            <a:endParaRPr lang="cs-CZ" dirty="0"/>
          </a:p>
          <a:p>
            <a:r>
              <a:rPr lang="cs-CZ" dirty="0"/>
              <a:t>Nejde jen o „obtížnost“.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Bassai</a:t>
            </a:r>
            <a:r>
              <a:rPr lang="cs-CZ" b="1" dirty="0"/>
              <a:t> </a:t>
            </a:r>
            <a:r>
              <a:rPr lang="cs-CZ" b="1" dirty="0" err="1"/>
              <a:t>Dai</a:t>
            </a:r>
            <a:r>
              <a:rPr lang="cs-CZ" dirty="0"/>
              <a:t> je přirozený první krok za </a:t>
            </a:r>
            <a:r>
              <a:rPr lang="cs-CZ" dirty="0" err="1"/>
              <a:t>Tekki</a:t>
            </a:r>
            <a:r>
              <a:rPr lang="cs-CZ" dirty="0"/>
              <a:t> </a:t>
            </a:r>
            <a:r>
              <a:rPr lang="cs-CZ" dirty="0" err="1"/>
              <a:t>Shodan</a:t>
            </a:r>
            <a:r>
              <a:rPr lang="cs-CZ" dirty="0"/>
              <a:t>. Je relativně robustní, technicky čitelná, obsahuje hodně základních principů a člověk v ní může začít skutečně chápat, že kata není jen sled technik.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Jion</a:t>
            </a:r>
            <a:r>
              <a:rPr lang="cs-CZ" dirty="0"/>
              <a:t> je sice na pohled jednodušší, ale právě proto je výborná na postoj, stabilitu, základní techniku a rytmus.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Kanku</a:t>
            </a:r>
            <a:r>
              <a:rPr lang="cs-CZ" b="1" dirty="0"/>
              <a:t> </a:t>
            </a:r>
            <a:r>
              <a:rPr lang="cs-CZ" b="1" dirty="0" err="1"/>
              <a:t>Dai</a:t>
            </a:r>
            <a:r>
              <a:rPr lang="cs-CZ" dirty="0"/>
              <a:t> pak přinese výrazně jiný charakter – změny výšky, směru, rytmu, větší rozsah pohybu.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cs-CZ" b="1" dirty="0" err="1"/>
              <a:t>Enpi</a:t>
            </a:r>
            <a:r>
              <a:rPr lang="cs-CZ" dirty="0"/>
              <a:t> je zase velmi dobrá škola rychlosti, změn rytmu a lehkosti.</a:t>
            </a:r>
          </a:p>
          <a:p>
            <a:r>
              <a:rPr lang="cs-CZ" dirty="0"/>
              <a:t>Ale pořád je to jen jedno z možných pořadí, ne nějaké dogma.</a:t>
            </a:r>
          </a:p>
          <a:p>
            <a:r>
              <a:rPr lang="cs-CZ" dirty="0"/>
              <a:t> </a:t>
            </a:r>
          </a:p>
          <a:p>
            <a:r>
              <a:rPr lang="cs-CZ" b="1" dirty="0"/>
              <a:t>Další pořadí např.:</a:t>
            </a:r>
          </a:p>
          <a:p>
            <a:r>
              <a:rPr lang="cs-CZ" b="1" dirty="0" err="1"/>
              <a:t>Hangetsu</a:t>
            </a:r>
            <a:r>
              <a:rPr lang="cs-CZ" b="1" dirty="0"/>
              <a:t> → </a:t>
            </a:r>
            <a:r>
              <a:rPr lang="cs-CZ" b="1" dirty="0" err="1"/>
              <a:t>Jitte</a:t>
            </a:r>
            <a:r>
              <a:rPr lang="cs-CZ" b="1" dirty="0"/>
              <a:t> → </a:t>
            </a:r>
            <a:r>
              <a:rPr lang="cs-CZ" b="1" dirty="0" err="1"/>
              <a:t>Gankaku</a:t>
            </a:r>
            <a:r>
              <a:rPr lang="cs-CZ" b="1" dirty="0"/>
              <a:t> → </a:t>
            </a:r>
            <a:r>
              <a:rPr lang="cs-CZ" b="1" dirty="0" err="1"/>
              <a:t>Nijushiho</a:t>
            </a:r>
            <a:r>
              <a:rPr lang="cs-CZ" b="1" dirty="0"/>
              <a:t> → </a:t>
            </a:r>
            <a:r>
              <a:rPr lang="cs-CZ" b="1" dirty="0" err="1"/>
              <a:t>Sochin</a:t>
            </a:r>
            <a:endParaRPr lang="cs-CZ" dirty="0"/>
          </a:p>
          <a:p>
            <a:r>
              <a:rPr lang="cs-CZ" b="1" dirty="0" err="1"/>
              <a:t>Bassai</a:t>
            </a:r>
            <a:r>
              <a:rPr lang="cs-CZ" b="1" dirty="0"/>
              <a:t> </a:t>
            </a:r>
            <a:r>
              <a:rPr lang="cs-CZ" b="1" dirty="0" err="1"/>
              <a:t>Sho</a:t>
            </a:r>
            <a:r>
              <a:rPr lang="cs-CZ" b="1" dirty="0"/>
              <a:t> → </a:t>
            </a:r>
            <a:r>
              <a:rPr lang="cs-CZ" b="1" dirty="0" err="1"/>
              <a:t>Kanku</a:t>
            </a:r>
            <a:r>
              <a:rPr lang="cs-CZ" b="1" dirty="0"/>
              <a:t> </a:t>
            </a:r>
            <a:r>
              <a:rPr lang="cs-CZ" b="1" dirty="0" err="1"/>
              <a:t>Sho</a:t>
            </a:r>
            <a:r>
              <a:rPr lang="cs-CZ" b="1" dirty="0"/>
              <a:t> → </a:t>
            </a:r>
            <a:r>
              <a:rPr lang="cs-CZ" b="1" dirty="0" err="1"/>
              <a:t>Meikyo</a:t>
            </a:r>
            <a:r>
              <a:rPr lang="cs-CZ" b="1" dirty="0"/>
              <a:t> → </a:t>
            </a:r>
            <a:r>
              <a:rPr lang="cs-CZ" b="1" dirty="0" err="1"/>
              <a:t>Chinte</a:t>
            </a:r>
            <a:r>
              <a:rPr lang="cs-CZ" b="1" dirty="0"/>
              <a:t> → </a:t>
            </a:r>
            <a:r>
              <a:rPr lang="cs-CZ" b="1" dirty="0" err="1"/>
              <a:t>Wankan</a:t>
            </a:r>
            <a:endParaRPr lang="cs-CZ" dirty="0"/>
          </a:p>
          <a:p>
            <a:r>
              <a:rPr lang="cs-CZ" b="1" dirty="0" err="1"/>
              <a:t>Gojushiho</a:t>
            </a:r>
            <a:r>
              <a:rPr lang="cs-CZ" b="1" dirty="0"/>
              <a:t> </a:t>
            </a:r>
            <a:r>
              <a:rPr lang="cs-CZ" b="1" dirty="0" err="1"/>
              <a:t>Sho</a:t>
            </a:r>
            <a:r>
              <a:rPr lang="cs-CZ" b="1" dirty="0"/>
              <a:t> → </a:t>
            </a:r>
            <a:r>
              <a:rPr lang="cs-CZ" b="1" dirty="0" err="1"/>
              <a:t>Gojushiho</a:t>
            </a:r>
            <a:r>
              <a:rPr lang="cs-CZ" b="1" dirty="0"/>
              <a:t> </a:t>
            </a:r>
            <a:r>
              <a:rPr lang="cs-CZ" b="1" dirty="0" err="1"/>
              <a:t>Dai</a:t>
            </a:r>
            <a:r>
              <a:rPr lang="cs-CZ" b="1" dirty="0"/>
              <a:t> → </a:t>
            </a:r>
            <a:r>
              <a:rPr lang="cs-CZ" b="1" dirty="0" err="1"/>
              <a:t>Unsu</a:t>
            </a:r>
            <a:endParaRPr lang="cs-CZ" dirty="0"/>
          </a:p>
          <a:p>
            <a:r>
              <a:rPr lang="cs-CZ" dirty="0"/>
              <a:t>plus </a:t>
            </a:r>
            <a:r>
              <a:rPr lang="cs-CZ" b="1" dirty="0" err="1"/>
              <a:t>Tekki</a:t>
            </a:r>
            <a:r>
              <a:rPr lang="cs-CZ" b="1" dirty="0"/>
              <a:t> </a:t>
            </a:r>
            <a:r>
              <a:rPr lang="cs-CZ" b="1" dirty="0" err="1"/>
              <a:t>Nidan</a:t>
            </a:r>
            <a:r>
              <a:rPr lang="cs-CZ" b="1" dirty="0"/>
              <a:t> → </a:t>
            </a:r>
            <a:r>
              <a:rPr lang="cs-CZ" b="1" dirty="0" err="1"/>
              <a:t>Tekki</a:t>
            </a:r>
            <a:r>
              <a:rPr lang="cs-CZ" b="1" dirty="0"/>
              <a:t> </a:t>
            </a:r>
            <a:r>
              <a:rPr lang="cs-CZ" b="1" dirty="0" err="1"/>
              <a:t>Sandan</a:t>
            </a:r>
            <a:r>
              <a:rPr lang="cs-CZ" b="1" dirty="0"/>
              <a:t>, </a:t>
            </a:r>
            <a:r>
              <a:rPr lang="cs-CZ" b="1" dirty="0" err="1"/>
              <a:t>Jiin</a:t>
            </a:r>
            <a:r>
              <a:rPr lang="cs-CZ" dirty="0"/>
              <a:t> někde průběžně, ne úplně na konec, ale protože se na soutěžích skoro nepoužívají, jsou často opomíjeny i ve výuce.</a:t>
            </a:r>
          </a:p>
          <a:p>
            <a:endParaRPr lang="cs-CZ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080406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FE7D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E01403-AFC3-4F72-A526-27C84C84E0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F595643E-94E8-22B3-B35D-36CBD7C5DBA9}"/>
              </a:ext>
            </a:extLst>
          </p:cNvPr>
          <p:cNvSpPr/>
          <p:nvPr/>
        </p:nvSpPr>
        <p:spPr>
          <a:xfrm>
            <a:off x="640080" y="190244"/>
            <a:ext cx="5545928" cy="5216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cs-CZ" sz="3000" b="1" dirty="0">
                <a:solidFill>
                  <a:srgbClr val="201D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Odbočka k počítání</a:t>
            </a:r>
            <a:endParaRPr lang="en-US" sz="3000" dirty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5872072-BDF9-F507-145E-4C5B9B2A4A69}"/>
              </a:ext>
            </a:extLst>
          </p:cNvPr>
          <p:cNvSpPr/>
          <p:nvPr/>
        </p:nvSpPr>
        <p:spPr>
          <a:xfrm>
            <a:off x="286286" y="773250"/>
            <a:ext cx="11686831" cy="59712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V karate počítáme </a:t>
            </a:r>
            <a:r>
              <a:rPr lang="cs-CZ" dirty="0" err="1"/>
              <a:t>ichi</a:t>
            </a:r>
            <a:r>
              <a:rPr lang="cs-CZ" dirty="0"/>
              <a:t> (</a:t>
            </a:r>
            <a:r>
              <a:rPr lang="cs-CZ" dirty="0" err="1"/>
              <a:t>iči</a:t>
            </a:r>
            <a:r>
              <a:rPr lang="cs-CZ" dirty="0"/>
              <a:t>) – ni – </a:t>
            </a:r>
            <a:r>
              <a:rPr lang="cs-CZ" dirty="0" err="1"/>
              <a:t>san</a:t>
            </a:r>
            <a:r>
              <a:rPr lang="cs-CZ" dirty="0"/>
              <a:t> – </a:t>
            </a:r>
            <a:r>
              <a:rPr lang="cs-CZ" dirty="0" err="1"/>
              <a:t>shi</a:t>
            </a:r>
            <a:r>
              <a:rPr lang="cs-CZ" dirty="0"/>
              <a:t> (či) – go – roku – </a:t>
            </a:r>
            <a:r>
              <a:rPr lang="cs-CZ" dirty="0" err="1"/>
              <a:t>shichi</a:t>
            </a:r>
            <a:r>
              <a:rPr lang="cs-CZ" dirty="0"/>
              <a:t> (</a:t>
            </a:r>
            <a:r>
              <a:rPr lang="cs-CZ" dirty="0" err="1"/>
              <a:t>siči</a:t>
            </a:r>
            <a:r>
              <a:rPr lang="cs-CZ" dirty="0"/>
              <a:t>) – </a:t>
            </a:r>
            <a:r>
              <a:rPr lang="cs-CZ" dirty="0" err="1"/>
              <a:t>hachi</a:t>
            </a:r>
            <a:r>
              <a:rPr lang="cs-CZ" dirty="0"/>
              <a:t> (</a:t>
            </a:r>
            <a:r>
              <a:rPr lang="cs-CZ" dirty="0" err="1"/>
              <a:t>hači</a:t>
            </a:r>
            <a:r>
              <a:rPr lang="cs-CZ" dirty="0"/>
              <a:t>) –  </a:t>
            </a:r>
            <a:r>
              <a:rPr lang="cs-CZ" dirty="0" err="1"/>
              <a:t>kju</a:t>
            </a:r>
            <a:r>
              <a:rPr lang="cs-CZ" dirty="0"/>
              <a:t> –  </a:t>
            </a:r>
            <a:r>
              <a:rPr lang="cs-CZ" dirty="0" err="1"/>
              <a:t>ju</a:t>
            </a:r>
            <a:r>
              <a:rPr lang="cs-CZ" dirty="0"/>
              <a:t> (</a:t>
            </a:r>
            <a:r>
              <a:rPr lang="cs-CZ" dirty="0" err="1"/>
              <a:t>džu</a:t>
            </a:r>
            <a:r>
              <a:rPr lang="cs-CZ" dirty="0"/>
              <a:t>)</a:t>
            </a:r>
          </a:p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Proč se teda kata řady </a:t>
            </a:r>
            <a:r>
              <a:rPr lang="cs-CZ" dirty="0" err="1"/>
              <a:t>Heian</a:t>
            </a:r>
            <a:r>
              <a:rPr lang="cs-CZ" dirty="0"/>
              <a:t> jmenují </a:t>
            </a:r>
            <a:r>
              <a:rPr lang="cs-CZ" dirty="0" err="1"/>
              <a:t>Shodan</a:t>
            </a:r>
            <a:r>
              <a:rPr lang="cs-CZ" dirty="0"/>
              <a:t> – </a:t>
            </a:r>
            <a:r>
              <a:rPr lang="cs-CZ" dirty="0" err="1"/>
              <a:t>Nidan</a:t>
            </a:r>
            <a:r>
              <a:rPr lang="cs-CZ" dirty="0"/>
              <a:t> – </a:t>
            </a:r>
            <a:r>
              <a:rPr lang="cs-CZ" dirty="0" err="1"/>
              <a:t>Sandan</a:t>
            </a:r>
            <a:r>
              <a:rPr lang="cs-CZ" dirty="0"/>
              <a:t> – </a:t>
            </a:r>
            <a:r>
              <a:rPr lang="cs-CZ" dirty="0" err="1"/>
              <a:t>Jondan</a:t>
            </a:r>
            <a:r>
              <a:rPr lang="cs-CZ" dirty="0"/>
              <a:t> –  </a:t>
            </a:r>
            <a:r>
              <a:rPr lang="cs-CZ" dirty="0" err="1"/>
              <a:t>Godan</a:t>
            </a:r>
            <a:r>
              <a:rPr lang="cs-CZ" dirty="0"/>
              <a:t>? Hned dvě z nich mají jiná jména než jsou ty číslovky, na které jsme zvyklí.</a:t>
            </a:r>
          </a:p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 err="1"/>
              <a:t>Shodan</a:t>
            </a:r>
            <a:r>
              <a:rPr lang="cs-CZ" dirty="0"/>
              <a:t> se nejmenuje </a:t>
            </a:r>
            <a:r>
              <a:rPr lang="cs-CZ" dirty="0" err="1"/>
              <a:t>Ichidan</a:t>
            </a:r>
            <a:r>
              <a:rPr lang="cs-CZ" dirty="0"/>
              <a:t> proto, že je to podobné jako v češtině – existují číslovky základní a řadové. V češtině říkáme Jedna a První. V japonštině je to obdobné – </a:t>
            </a:r>
            <a:r>
              <a:rPr lang="cs-CZ" dirty="0" err="1"/>
              <a:t>Ichi</a:t>
            </a:r>
            <a:r>
              <a:rPr lang="cs-CZ" dirty="0"/>
              <a:t> a </a:t>
            </a:r>
            <a:r>
              <a:rPr lang="cs-CZ" dirty="0" err="1"/>
              <a:t>Sho</a:t>
            </a:r>
            <a:r>
              <a:rPr lang="cs-CZ" dirty="0"/>
              <a:t>. Vše, co je první, začíná na </a:t>
            </a:r>
            <a:r>
              <a:rPr lang="cs-CZ" dirty="0" err="1"/>
              <a:t>Sho</a:t>
            </a:r>
            <a:r>
              <a:rPr lang="cs-CZ" dirty="0"/>
              <a:t> – </a:t>
            </a:r>
            <a:r>
              <a:rPr lang="cs-CZ" dirty="0" err="1"/>
              <a:t>Heian</a:t>
            </a:r>
            <a:r>
              <a:rPr lang="cs-CZ" dirty="0"/>
              <a:t> </a:t>
            </a:r>
            <a:r>
              <a:rPr lang="cs-CZ" dirty="0" err="1"/>
              <a:t>Shodan</a:t>
            </a:r>
            <a:r>
              <a:rPr lang="cs-CZ" dirty="0"/>
              <a:t> je první kata, </a:t>
            </a:r>
            <a:r>
              <a:rPr lang="cs-CZ" dirty="0" err="1"/>
              <a:t>Shodan</a:t>
            </a:r>
            <a:r>
              <a:rPr lang="cs-CZ" dirty="0"/>
              <a:t> je první černý pás apod.</a:t>
            </a:r>
          </a:p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S číslovkou čtyři je to jiné. Slovo </a:t>
            </a:r>
            <a:r>
              <a:rPr lang="cs-CZ" dirty="0" err="1"/>
              <a:t>Shi</a:t>
            </a:r>
            <a:r>
              <a:rPr lang="cs-CZ" dirty="0"/>
              <a:t> znamená nejen čtyři, ale i smrt, z čehož </a:t>
            </a:r>
            <a:r>
              <a:rPr lang="cs-CZ" dirty="0" err="1"/>
              <a:t>japonci</a:t>
            </a:r>
            <a:r>
              <a:rPr lang="cs-CZ" dirty="0"/>
              <a:t> mají smrt z vyděšení. A to až takovou, že v hotelech nejsou pokoje s číslem čtyři, někdy ani budovy nemají čtvrté patro. Pro čtyřku tak běžně používají slovo Jon a kata se tedy jmenuje </a:t>
            </a:r>
            <a:r>
              <a:rPr lang="cs-CZ" dirty="0" err="1"/>
              <a:t>Heian</a:t>
            </a:r>
            <a:r>
              <a:rPr lang="cs-CZ" dirty="0"/>
              <a:t> </a:t>
            </a:r>
            <a:r>
              <a:rPr lang="cs-CZ" dirty="0" err="1"/>
              <a:t>Jondan</a:t>
            </a:r>
            <a:r>
              <a:rPr lang="cs-CZ" dirty="0"/>
              <a:t> (podobně samotné </a:t>
            </a:r>
            <a:r>
              <a:rPr lang="cs-CZ" dirty="0" err="1"/>
              <a:t>Jondan</a:t>
            </a:r>
            <a:r>
              <a:rPr lang="cs-CZ" dirty="0"/>
              <a:t> znamená čtvrtý dan).</a:t>
            </a:r>
          </a:p>
          <a:p>
            <a:pPr algn="just">
              <a:lnSpc>
                <a:spcPct val="110000"/>
              </a:lnSpc>
              <a:spcAft>
                <a:spcPts val="1300"/>
              </a:spcAft>
              <a:buSzPct val="100000"/>
            </a:pPr>
            <a:r>
              <a:rPr lang="cs-CZ" dirty="0"/>
              <a:t>Ještě je možné uslyšet slovo </a:t>
            </a:r>
            <a:r>
              <a:rPr lang="cs-CZ" dirty="0" err="1"/>
              <a:t>Nana</a:t>
            </a:r>
            <a:r>
              <a:rPr lang="cs-CZ" dirty="0"/>
              <a:t> pro číslovku sedm. Samo slovo </a:t>
            </a:r>
            <a:r>
              <a:rPr lang="cs-CZ" dirty="0" err="1"/>
              <a:t>shichi</a:t>
            </a:r>
            <a:r>
              <a:rPr lang="cs-CZ" dirty="0"/>
              <a:t> není „závadné“, ale prý se plete s tou smrtí (</a:t>
            </a:r>
            <a:r>
              <a:rPr lang="cs-CZ" dirty="0" err="1"/>
              <a:t>shi</a:t>
            </a:r>
            <a:r>
              <a:rPr lang="cs-CZ" dirty="0"/>
              <a:t>) nebo jedničkou (</a:t>
            </a:r>
            <a:r>
              <a:rPr lang="cs-CZ" dirty="0" err="1"/>
              <a:t>ichi</a:t>
            </a:r>
            <a:r>
              <a:rPr lang="cs-CZ" dirty="0"/>
              <a:t>) a tak se kvůli srozumitelnosti často říká </a:t>
            </a:r>
            <a:r>
              <a:rPr lang="cs-CZ" dirty="0" err="1"/>
              <a:t>Nana</a:t>
            </a:r>
            <a:r>
              <a:rPr lang="cs-CZ" dirty="0"/>
              <a:t>, ale používá se i to </a:t>
            </a:r>
            <a:r>
              <a:rPr lang="cs-CZ"/>
              <a:t>shichi.</a:t>
            </a:r>
            <a:endParaRPr lang="cs-CZ" dirty="0"/>
          </a:p>
          <a:p>
            <a:endParaRPr lang="cs-CZ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541782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2869</Words>
  <Application>Microsoft Office PowerPoint</Application>
  <PresentationFormat>Širokoúhlá obrazovka</PresentationFormat>
  <Paragraphs>365</Paragraphs>
  <Slides>25</Slides>
  <Notes>25</Notes>
  <HiddenSlides>0</HiddenSlides>
  <MMClips>2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25</vt:i4>
      </vt:variant>
    </vt:vector>
  </HeadingPairs>
  <TitlesOfParts>
    <vt:vector size="32" baseType="lpstr">
      <vt:lpstr>MS Gothic</vt:lpstr>
      <vt:lpstr>Aptos</vt:lpstr>
      <vt:lpstr>Arial</vt:lpstr>
      <vt:lpstr>Calibri</vt:lpstr>
      <vt:lpstr>Georgia</vt:lpstr>
      <vt:lpstr>Symbol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Miroslav Budín</dc:creator>
  <cp:lastModifiedBy>Miroslav Budín</cp:lastModifiedBy>
  <cp:revision>10</cp:revision>
  <dcterms:created xsi:type="dcterms:W3CDTF">2026-06-28T19:30:52Z</dcterms:created>
  <dcterms:modified xsi:type="dcterms:W3CDTF">2026-08-17T14:34:27Z</dcterms:modified>
</cp:coreProperties>
</file>